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72" r:id="rId10"/>
    <p:sldId id="274" r:id="rId11"/>
    <p:sldId id="275" r:id="rId12"/>
    <p:sldId id="269" r:id="rId13"/>
    <p:sldId id="273" r:id="rId14"/>
    <p:sldId id="276" r:id="rId15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DD7"/>
    <a:srgbClr val="000066"/>
    <a:srgbClr val="003366"/>
    <a:srgbClr val="327FBE"/>
    <a:srgbClr val="E5F6FB"/>
    <a:srgbClr val="AFF7FF"/>
    <a:srgbClr val="D1FBFF"/>
    <a:srgbClr val="0091FE"/>
    <a:srgbClr val="5D9FD5"/>
    <a:srgbClr val="383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9645" autoAdjust="0"/>
  </p:normalViewPr>
  <p:slideViewPr>
    <p:cSldViewPr>
      <p:cViewPr>
        <p:scale>
          <a:sx n="110" d="100"/>
          <a:sy n="110" d="100"/>
        </p:scale>
        <p:origin x="-173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49121517714996E-2"/>
          <c:y val="0.17499370800961406"/>
          <c:w val="0.93830175696457085"/>
          <c:h val="0.631117653594045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0.20341841304326974"/>
                  <c:y val="0.2306116455763283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 минут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DB-4AB5-88BF-39FA7DB32FD5}"/>
                </c:ext>
              </c:extLst>
            </c:dLbl>
            <c:dLbl>
              <c:idx val="1"/>
              <c:layout>
                <c:manualLayout>
                  <c:x val="0.10656969251574255"/>
                  <c:y val="-5.2753437665815146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 dirty="0" smtClean="0"/>
                      <a:t>в 6,3 раза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1DB-4AB5-88BF-39FA7DB32FD5}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393280"/>
        <c:axId val="33399168"/>
      </c:barChart>
      <c:catAx>
        <c:axId val="3339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33399168"/>
        <c:crosses val="autoZero"/>
        <c:auto val="1"/>
        <c:lblAlgn val="ctr"/>
        <c:lblOffset val="100"/>
        <c:noMultiLvlLbl val="0"/>
      </c:catAx>
      <c:valAx>
        <c:axId val="3339916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3393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sad33.ucoz.ru/index/sport_bez_granic/0-154" TargetMode="External"/><Relationship Id="rId2" Type="http://schemas.openxmlformats.org/officeDocument/2006/relationships/hyperlink" Target="mailto:school-sad33@mail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1484784"/>
            <a:ext cx="7670086" cy="2308324"/>
          </a:xfrm>
        </p:spPr>
        <p:txBody>
          <a:bodyPr/>
          <a:lstStyle/>
          <a:p>
            <a:r>
              <a:rPr sz="3600" b="1" smtClean="0">
                <a:latin typeface="Times New Roman" pitchFamily="18" charset="0"/>
                <a:cs typeface="Times New Roman" pitchFamily="18" charset="0"/>
              </a:rPr>
              <a:t>Переход ОУ от бумажного классного журнала  к электронному учету успеваемости и посещаемости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00636"/>
            <a:ext cx="5072098" cy="830997"/>
          </a:xfrm>
        </p:spPr>
        <p:txBody>
          <a:bodyPr/>
          <a:lstStyle/>
          <a:p>
            <a:r>
              <a:rPr b="1" smtClean="0">
                <a:latin typeface="Times New Roman" pitchFamily="18" charset="0"/>
                <a:cs typeface="Times New Roman" pitchFamily="18" charset="0"/>
              </a:rPr>
              <a:t>МКОУ "Начальная школа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b="1" smtClean="0">
                <a:latin typeface="Times New Roman" pitchFamily="18" charset="0"/>
                <a:cs typeface="Times New Roman" pitchFamily="18" charset="0"/>
              </a:rPr>
              <a:t> детский сад №33 г. Юрги"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айт\Эмблема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958702" cy="9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Сайт\Эмблема\2072452_gerb-urg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72008"/>
            <a:ext cx="63256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071546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 бережливого мышления у сотрудников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143240" y="1571612"/>
            <a:ext cx="3000396" cy="15716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Устранение потерь от ожидания</a:t>
            </a:r>
          </a:p>
        </p:txBody>
      </p:sp>
      <p:pic>
        <p:nvPicPr>
          <p:cNvPr id="2050" name="Picture 2" descr="C:\Users\admin\Desktop\IMG-20191125-WA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5"/>
            <a:ext cx="2411032" cy="321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\Desktop\IMG-20191125-WA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571612"/>
            <a:ext cx="2571736" cy="342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admin\Desktop\IMG-20191125-WA0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564919"/>
            <a:ext cx="2469811" cy="3293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admin\Desktop\IMG-20191125-WA00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643314"/>
            <a:ext cx="2411015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94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071546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 бережливого мышления у сотрудников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143240" y="1643050"/>
            <a:ext cx="3128978" cy="170021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Стандартизация ежедневных операций</a:t>
            </a:r>
          </a:p>
        </p:txBody>
      </p:sp>
      <p:pic>
        <p:nvPicPr>
          <p:cNvPr id="3074" name="Picture 2" descr="C:\Users\admin\Desktop\IMG-20191125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2700000" cy="359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admin\Desktop\IMG_20191125_140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714488"/>
            <a:ext cx="271461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admin\Desktop\IMG_20191125_134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286100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94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32521" cy="1077218"/>
          </a:xfrm>
        </p:spPr>
        <p:txBody>
          <a:bodyPr/>
          <a:lstStyle/>
          <a:p>
            <a:r>
              <a:rPr lang="ru-RU" dirty="0" smtClean="0"/>
              <a:t>Визуализация </a:t>
            </a:r>
            <a:br>
              <a:rPr lang="ru-RU" dirty="0" smtClean="0"/>
            </a:br>
            <a:r>
              <a:rPr lang="ru-RU" dirty="0" smtClean="0"/>
              <a:t>(фотографии «Было» – «Стало») </a:t>
            </a:r>
            <a:endParaRPr lang="ru-RU" dirty="0"/>
          </a:p>
        </p:txBody>
      </p:sp>
      <p:pic>
        <p:nvPicPr>
          <p:cNvPr id="4098" name="Picture 2" descr="C:\Users\admin\Desktop\IMG-20191125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2428866" cy="3238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admin\Desktop\IMG-20191125-WA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714729"/>
            <a:ext cx="235745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admin\Desktop\IMG-20191125-WA0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428736"/>
            <a:ext cx="361586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Молния 1"/>
          <p:cNvSpPr/>
          <p:nvPr/>
        </p:nvSpPr>
        <p:spPr bwMode="auto">
          <a:xfrm>
            <a:off x="3707904" y="1268760"/>
            <a:ext cx="1728192" cy="5400600"/>
          </a:xfrm>
          <a:prstGeom prst="lightningBol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6640" y="116632"/>
            <a:ext cx="4070473" cy="1077218"/>
          </a:xfrm>
        </p:spPr>
        <p:txBody>
          <a:bodyPr/>
          <a:lstStyle/>
          <a:p>
            <a:r>
              <a:rPr lang="ru-RU" dirty="0"/>
              <a:t>Результаты проекта.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643174" y="857232"/>
            <a:ext cx="3214710" cy="71438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Наши ценности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6429356" y="1928802"/>
            <a:ext cx="2714644" cy="1714512"/>
          </a:xfrm>
          <a:prstGeom prst="wedgeRoundRectCallou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Сотрудничество с родителями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0" y="2214554"/>
            <a:ext cx="3071802" cy="1714512"/>
          </a:xfrm>
          <a:prstGeom prst="wedgeRoundRectCallou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Единая команда ответственность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за результат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1571604" y="4857760"/>
            <a:ext cx="2643206" cy="1714512"/>
          </a:xfrm>
          <a:prstGeom prst="wedgeRoundRectCallou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Качественное образование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5715008" y="4786322"/>
            <a:ext cx="2786082" cy="1714512"/>
          </a:xfrm>
          <a:prstGeom prst="wedgeRoundRectCallou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Эффективность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Постоянное сотрудничество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 rot="2512892">
            <a:off x="1586165" y="1078346"/>
            <a:ext cx="928694" cy="1255078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 rot="20495408">
            <a:off x="5134589" y="1556025"/>
            <a:ext cx="928694" cy="3275598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 rot="449158">
            <a:off x="3209010" y="1567156"/>
            <a:ext cx="928694" cy="3263714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 rot="17696101">
            <a:off x="6086907" y="843883"/>
            <a:ext cx="928694" cy="1255078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1484784"/>
            <a:ext cx="7670086" cy="1754326"/>
          </a:xfrm>
        </p:spPr>
        <p:txBody>
          <a:bodyPr/>
          <a:lstStyle/>
          <a:p>
            <a:r>
              <a:rPr sz="36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3600" b="1" dirty="0" smtClean="0">
                <a:latin typeface="Times New Roman" pitchFamily="18" charset="0"/>
                <a:cs typeface="Times New Roman" pitchFamily="18" charset="0"/>
              </a:rPr>
              <a:t>ЗА</a:t>
            </a:r>
            <a:br>
              <a:rPr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3600" b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876" y="5301208"/>
            <a:ext cx="3308732" cy="1077218"/>
          </a:xfrm>
        </p:spPr>
        <p:txBody>
          <a:bodyPr/>
          <a:lstStyle/>
          <a:p>
            <a:r>
              <a:rPr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school-sad33@mail.ru</a:t>
            </a:r>
            <a:endParaRPr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school-sad33.ucoz.ru/index/sport_bez_granic/0-154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Сайт\Эмблема\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958702" cy="9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Сайт\Эмблема\2072452_gerb-urg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72008"/>
            <a:ext cx="63256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7161" y="116633"/>
            <a:ext cx="3497047" cy="669162"/>
          </a:xfrm>
        </p:spPr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 </a:t>
            </a:r>
            <a:br>
              <a:rPr lang="ru-RU" dirty="0"/>
            </a:b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Почта\Входящие\лин.проек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t="1010" r="6230" b="2893"/>
          <a:stretch/>
        </p:blipFill>
        <p:spPr bwMode="auto">
          <a:xfrm rot="16200000">
            <a:off x="2051927" y="-268580"/>
            <a:ext cx="5376575" cy="830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26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66" y="227798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43088" y="1466889"/>
            <a:ext cx="4104457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Алмаева Елена Валерьевна  – директор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796" y="2394841"/>
            <a:ext cx="36004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Колесникова Марина Викторовна- заместитель директора по УВР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3714752"/>
            <a:ext cx="36004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Коурдакова</a:t>
            </a:r>
            <a:r>
              <a:rPr lang="ru-RU" sz="1400" b="1" dirty="0" smtClean="0">
                <a:solidFill>
                  <a:srgbClr val="002060"/>
                </a:solidFill>
              </a:rPr>
              <a:t> Татьяна Николаевна- учитель начальных классов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2394841"/>
            <a:ext cx="36004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Булатова Ксения Константиновна – заместитель директора по ВМР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90" y="357301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0" y="227687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endParaRPr lang="ru-RU" dirty="0"/>
          </a:p>
        </p:txBody>
      </p:sp>
      <p:pic>
        <p:nvPicPr>
          <p:cNvPr id="14337" name="Picture 1" descr="C:\Users\admin\Desktop\2019-2020\Новая папка\20191031_141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760" y="2214530"/>
            <a:ext cx="4957240" cy="46434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282" y="1214422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ВПП-70 минут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85926"/>
            <a:ext cx="392905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потерь/проблем:</a:t>
            </a:r>
          </a:p>
          <a:p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Несогласованность действий сотрудников;</a:t>
            </a:r>
          </a:p>
          <a:p>
            <a:pPr marL="457200" indent="-457200" algn="just">
              <a:buAutoNum type="arabicPeriod"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Длительное время ожидания, лишние движения;</a:t>
            </a:r>
          </a:p>
          <a:p>
            <a:pPr marL="457200" indent="-457200" algn="just">
              <a:buAutoNum type="arabicPeriod"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Нарушение сроков сдачи отчетов.</a:t>
            </a:r>
          </a:p>
          <a:p>
            <a:pPr marL="457200" indent="-457200" algn="just">
              <a:buAutoNum type="arabicPeriod"/>
            </a:pP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0"/>
            <a:ext cx="67865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3899594" cy="584775"/>
          </a:xfrm>
        </p:spPr>
        <p:txBody>
          <a:bodyPr/>
          <a:lstStyle/>
          <a:p>
            <a:r>
              <a:rPr lang="ru-RU" dirty="0"/>
              <a:t>Пирамида проблем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1285860"/>
            <a:ext cx="2928926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Проблемы регионального уровня</a:t>
            </a:r>
          </a:p>
          <a:p>
            <a:pPr algn="ctr" eaLnBrk="1" hangingPunct="1"/>
            <a:endParaRPr lang="ru-RU" altLang="ru-RU" sz="2400" b="1" i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2400" b="1" i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Проблемы муниципального уровня</a:t>
            </a:r>
          </a:p>
          <a:p>
            <a:pPr algn="ctr" eaLnBrk="1" hangingPunct="1"/>
            <a:endParaRPr lang="ru-RU" altLang="ru-RU" sz="2400" b="1" i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2400" b="1" i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2400" b="1" i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Проблемы решающие организацией</a:t>
            </a:r>
          </a:p>
          <a:p>
            <a:pPr algn="ctr" eaLnBrk="1" hangingPunct="1"/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rot="945286">
            <a:off x="3266036" y="4710426"/>
            <a:ext cx="2240019" cy="12144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МКОУ  «Начальная школа – детский сад № 33 г.Юрги»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 rot="20815416">
            <a:off x="5650755" y="4836479"/>
            <a:ext cx="3053257" cy="1481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Несогласованность действий сотрудников;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Двойная нагрузка на учителя;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Отсутствие локальных нормативных актов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 rot="945286">
            <a:off x="4102802" y="3060182"/>
            <a:ext cx="1648372" cy="11231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образованием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Юрги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 rot="20815416">
            <a:off x="5786757" y="2816532"/>
            <a:ext cx="1878409" cy="1481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Отсутствие помощи в разработке локальных нормативных актов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 rot="21442159">
            <a:off x="5753231" y="631253"/>
            <a:ext cx="2644251" cy="17263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Отсутствие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нормативных документов, регламентирующих переход к электронному учету успеваемости и посещаемости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 rot="155322">
            <a:off x="4426701" y="922948"/>
            <a:ext cx="1430528" cy="15797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Департамент образования и науки</a:t>
            </a:r>
          </a:p>
        </p:txBody>
      </p:sp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70655" cy="584775"/>
          </a:xfrm>
        </p:spPr>
        <p:txBody>
          <a:bodyPr/>
          <a:lstStyle/>
          <a:p>
            <a:r>
              <a:rPr lang="ru-RU" dirty="0" smtClean="0"/>
              <a:t>Карта целевого состояния процесса</a:t>
            </a:r>
            <a:endParaRPr lang="ru-RU" dirty="0"/>
          </a:p>
        </p:txBody>
      </p:sp>
      <p:pic>
        <p:nvPicPr>
          <p:cNvPr id="12289" name="Picture 1" descr="C:\Users\admin\Desktop\2019-2020\Новая папка\20191031_141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3428992" cy="339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C:\Users\admin\Desktop\2019-2020\Новая папка\20191031_141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406399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357686" y="1071546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ВПП-11 минут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00636"/>
            <a:ext cx="857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проблем: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1.Возможность одновременной работы  с журналом нескольких учителей;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2.Автоматизированное составление отчетов;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Оперативная коммуникация с родителями.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63695" cy="1077218"/>
          </a:xfrm>
        </p:spPr>
        <p:txBody>
          <a:bodyPr/>
          <a:lstStyle/>
          <a:p>
            <a:r>
              <a:rPr lang="ru-RU" dirty="0" smtClean="0"/>
              <a:t>План мероприятий по</a:t>
            </a:r>
            <a:br>
              <a:rPr lang="ru-RU" dirty="0" smtClean="0"/>
            </a:br>
            <a:r>
              <a:rPr lang="ru-RU" dirty="0" smtClean="0"/>
              <a:t> устранению проблем</a:t>
            </a:r>
            <a:endParaRPr lang="ru-RU" dirty="0"/>
          </a:p>
        </p:txBody>
      </p:sp>
      <p:pic>
        <p:nvPicPr>
          <p:cNvPr id="5122" name="Picture 2" descr="C:\Users\admin\Desktop\план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15919"/>
            <a:ext cx="8215370" cy="5553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99113362"/>
              </p:ext>
            </p:extLst>
          </p:nvPr>
        </p:nvGraphicFramePr>
        <p:xfrm>
          <a:off x="3131840" y="4077072"/>
          <a:ext cx="5832648" cy="22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585544"/>
              </p:ext>
            </p:extLst>
          </p:nvPr>
        </p:nvGraphicFramePr>
        <p:xfrm>
          <a:off x="642910" y="1071546"/>
          <a:ext cx="8143932" cy="350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2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6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8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111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201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эффект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0324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1.Сокращение времени на дублирование записей в бумажном и электронных журналов;</a:t>
                      </a:r>
                    </a:p>
                    <a:p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2.Сокращение времени формирования отчетов учителей, администрации</a:t>
                      </a:r>
                    </a:p>
                    <a:p>
                      <a:endParaRPr lang="ru-RU" sz="12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       45 минут. в день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        25 минут в день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1.Сокращение времени протекания процесса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35 минут;</a:t>
                      </a:r>
                    </a:p>
                    <a:p>
                      <a:pPr marL="0" algn="l" defTabSz="914400" rtl="0" eaLnBrk="1" latinLnBrk="0" hangingPunct="1"/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2.Сокращение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времени протекания процесса на 24 минуты.</a:t>
                      </a: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Комфортное профессиональное взаимодействие сотрудников;</a:t>
                      </a:r>
                    </a:p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Автоматизированное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составление отчетов;</a:t>
                      </a:r>
                    </a:p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Оперативная коммуникация с родителями.</a:t>
                      </a: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071546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 бережливого мышления у сотрудников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143240" y="1714488"/>
            <a:ext cx="2928958" cy="16287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Устранение потерь от перемещений</a:t>
            </a:r>
          </a:p>
        </p:txBody>
      </p:sp>
      <p:pic>
        <p:nvPicPr>
          <p:cNvPr id="1026" name="Picture 2" descr="C:\Users\admin\Desktop\IMG-20191125-WA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071808" cy="4095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esktop\IMG-20191125-WA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42" y="1500174"/>
            <a:ext cx="2928958" cy="390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dmin\Desktop\IMG-20191125-WA0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428976"/>
            <a:ext cx="257176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94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10813</TotalTime>
  <Words>367</Words>
  <Application>Microsoft Office PowerPoint</Application>
  <PresentationFormat>Экран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Переход ОУ от бумажного классного журнала  к электронному учету успеваемости и посещаемости</vt:lpstr>
      <vt:lpstr>Паспорт проекта  </vt:lpstr>
      <vt:lpstr>Команда проекта</vt:lpstr>
      <vt:lpstr>Карта текущего состояния процесса</vt:lpstr>
      <vt:lpstr>Пирамида проблем</vt:lpstr>
      <vt:lpstr>Карта целевого состояния процесса</vt:lpstr>
      <vt:lpstr>План мероприятий по  устранению проблем</vt:lpstr>
      <vt:lpstr>Достигнутые результаты</vt:lpstr>
      <vt:lpstr>Достигнутые результаты</vt:lpstr>
      <vt:lpstr>Достигнутые результаты</vt:lpstr>
      <vt:lpstr>Достигнутые результаты</vt:lpstr>
      <vt:lpstr>Визуализация  (фотографии «Было» – «Стало») </vt:lpstr>
      <vt:lpstr>Результаты проекта. </vt:lpstr>
      <vt:lpstr>СПАСИБО 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KompPlus</cp:lastModifiedBy>
  <cp:revision>632</cp:revision>
  <cp:lastPrinted>2019-02-18T01:46:55Z</cp:lastPrinted>
  <dcterms:created xsi:type="dcterms:W3CDTF">2007-01-29T08:57:19Z</dcterms:created>
  <dcterms:modified xsi:type="dcterms:W3CDTF">2019-11-27T04:59:18Z</dcterms:modified>
</cp:coreProperties>
</file>