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7" r:id="rId4"/>
    <p:sldId id="280" r:id="rId5"/>
    <p:sldId id="279" r:id="rId6"/>
    <p:sldId id="281" r:id="rId7"/>
    <p:sldId id="282" r:id="rId8"/>
    <p:sldId id="283" r:id="rId9"/>
    <p:sldId id="284" r:id="rId10"/>
    <p:sldId id="276" r:id="rId11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BFF"/>
    <a:srgbClr val="C7CDD7"/>
    <a:srgbClr val="000066"/>
    <a:srgbClr val="003366"/>
    <a:srgbClr val="327FBE"/>
    <a:srgbClr val="E5F6FB"/>
    <a:srgbClr val="AFF7FF"/>
    <a:srgbClr val="0091FE"/>
    <a:srgbClr val="5D9FD5"/>
    <a:srgbClr val="383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9645" autoAdjust="0"/>
  </p:normalViewPr>
  <p:slideViewPr>
    <p:cSldViewPr>
      <p:cViewPr>
        <p:scale>
          <a:sx n="73" d="100"/>
          <a:sy n="73" d="100"/>
        </p:scale>
        <p:origin x="-2814" y="-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sz="1200" b="1" dirty="0" smtClean="0"/>
        </a:p>
        <a:p>
          <a:endParaRPr lang="ru-RU" sz="1200" b="1" dirty="0" smtClean="0"/>
        </a:p>
        <a:p>
          <a:r>
            <a:rPr lang="ru-RU" sz="1200" b="1" dirty="0" smtClean="0"/>
            <a:t>Федеральный </a:t>
          </a:r>
        </a:p>
        <a:p>
          <a:r>
            <a:rPr lang="ru-RU" sz="1200" b="1" dirty="0" smtClean="0"/>
            <a:t>уровень</a:t>
          </a:r>
          <a:endParaRPr lang="ru-RU" sz="1200" b="1" dirty="0"/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FFC000">
            <a:alpha val="70000"/>
          </a:srgbClr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ru-RU" sz="1200" b="1" dirty="0" smtClean="0"/>
            <a:t>Уровень </a:t>
          </a:r>
          <a:r>
            <a:rPr lang="ru-RU" sz="1200" b="1" dirty="0"/>
            <a:t>организации</a:t>
          </a:r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73" custLinFactNeighborY="-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8D7F89-CE4A-4212-901A-01D4F74F1612}" type="presOf" srcId="{C055D918-0D48-44D3-9287-CAE1B93EB64A}" destId="{8C222443-D6D5-437E-8A06-7845FF64044F}" srcOrd="0" destOrd="0" presId="urn:microsoft.com/office/officeart/2005/8/layout/pyramid1"/>
    <dgm:cxn modelId="{496873CA-97D3-4D4F-8A9F-AC7F93B3BD1A}" type="presOf" srcId="{CBB2EDB4-08BF-49DB-9282-C363CE23E3D0}" destId="{8064A9E2-4365-4891-A563-4210D9FE6047}" srcOrd="1" destOrd="0" presId="urn:microsoft.com/office/officeart/2005/8/layout/pyramid1"/>
    <dgm:cxn modelId="{865812AE-0720-4902-9E08-E1024FB5875F}" type="presOf" srcId="{CBB2EDB4-08BF-49DB-9282-C363CE23E3D0}" destId="{7099C5AD-A666-455F-9144-31509FAE35FB}" srcOrd="0" destOrd="0" presId="urn:microsoft.com/office/officeart/2005/8/layout/pyramid1"/>
    <dgm:cxn modelId="{D85CC246-2A3A-4E80-A644-7060E0596768}" type="presOf" srcId="{F014B99B-BC0F-4D51-AA35-03139CBC5BDF}" destId="{47753778-DDCD-4F66-8671-0963E55AC1AB}" srcOrd="0" destOrd="0" presId="urn:microsoft.com/office/officeart/2005/8/layout/pyramid1"/>
    <dgm:cxn modelId="{C636AF9A-8438-4519-AD2F-5CF268DD037B}" type="presOf" srcId="{8380A261-4409-4C6B-8A07-0D64C5422F6D}" destId="{EB789FCB-B92C-4A52-BB06-4A95FA62001B}" srcOrd="1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40E6C402-487C-4FFB-8A70-4FDC263B1753}" type="presOf" srcId="{8380A261-4409-4C6B-8A07-0D64C5422F6D}" destId="{3405B94A-B110-4EB0-B99D-680A85764021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FF361076-26C5-42FC-B87C-319CA50E0B13}" type="presOf" srcId="{F014B99B-BC0F-4D51-AA35-03139CBC5BDF}" destId="{158BBE6D-1C8E-4142-827F-B1B32D20364B}" srcOrd="1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D497B439-405C-4BC1-BF81-2010F7D48BC0}" type="presParOf" srcId="{8C222443-D6D5-437E-8A06-7845FF64044F}" destId="{8E592AC7-B094-488F-86DE-8B46AA43A5F7}" srcOrd="0" destOrd="0" presId="urn:microsoft.com/office/officeart/2005/8/layout/pyramid1"/>
    <dgm:cxn modelId="{FCF8D83E-4B51-4F7C-9CD7-C82EFDE7D1C8}" type="presParOf" srcId="{8E592AC7-B094-488F-86DE-8B46AA43A5F7}" destId="{47753778-DDCD-4F66-8671-0963E55AC1AB}" srcOrd="0" destOrd="0" presId="urn:microsoft.com/office/officeart/2005/8/layout/pyramid1"/>
    <dgm:cxn modelId="{06BBF671-2848-4D71-BD5A-A2071A70D0C3}" type="presParOf" srcId="{8E592AC7-B094-488F-86DE-8B46AA43A5F7}" destId="{158BBE6D-1C8E-4142-827F-B1B32D20364B}" srcOrd="1" destOrd="0" presId="urn:microsoft.com/office/officeart/2005/8/layout/pyramid1"/>
    <dgm:cxn modelId="{38CFBDC3-4C85-4D17-A1E5-60641464513E}" type="presParOf" srcId="{8C222443-D6D5-437E-8A06-7845FF64044F}" destId="{08609C55-E487-4600-AFD0-8994D3888F22}" srcOrd="1" destOrd="0" presId="urn:microsoft.com/office/officeart/2005/8/layout/pyramid1"/>
    <dgm:cxn modelId="{C583A069-4465-4E92-A8E0-00A8F4A46EAD}" type="presParOf" srcId="{08609C55-E487-4600-AFD0-8994D3888F22}" destId="{7099C5AD-A666-455F-9144-31509FAE35FB}" srcOrd="0" destOrd="0" presId="urn:microsoft.com/office/officeart/2005/8/layout/pyramid1"/>
    <dgm:cxn modelId="{143B1646-7289-43FF-ABD8-4DB4E81D0C72}" type="presParOf" srcId="{08609C55-E487-4600-AFD0-8994D3888F22}" destId="{8064A9E2-4365-4891-A563-4210D9FE6047}" srcOrd="1" destOrd="0" presId="urn:microsoft.com/office/officeart/2005/8/layout/pyramid1"/>
    <dgm:cxn modelId="{2370C380-3287-4C8A-BF53-3BF147F777A1}" type="presParOf" srcId="{8C222443-D6D5-437E-8A06-7845FF64044F}" destId="{4E66420A-6794-4210-A8DC-A681DFE94B26}" srcOrd="2" destOrd="0" presId="urn:microsoft.com/office/officeart/2005/8/layout/pyramid1"/>
    <dgm:cxn modelId="{F4930D9A-F09B-4E67-89EE-334923969713}" type="presParOf" srcId="{4E66420A-6794-4210-A8DC-A681DFE94B26}" destId="{3405B94A-B110-4EB0-B99D-680A85764021}" srcOrd="0" destOrd="0" presId="urn:microsoft.com/office/officeart/2005/8/layout/pyramid1"/>
    <dgm:cxn modelId="{0075681B-C7C6-4D6E-A09E-55B71B185383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870803" y="0"/>
          <a:ext cx="1870804" cy="1415050"/>
        </a:xfrm>
        <a:prstGeom prst="trapezoid">
          <a:avLst>
            <a:gd name="adj" fmla="val 66104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уровень</a:t>
          </a:r>
          <a:endParaRPr lang="ru-RU" sz="1200" b="1" kern="1200" dirty="0"/>
        </a:p>
      </dsp:txBody>
      <dsp:txXfrm>
        <a:off x="1870803" y="0"/>
        <a:ext cx="1870804" cy="1415050"/>
      </dsp:txXfrm>
    </dsp:sp>
    <dsp:sp modelId="{7099C5AD-A666-455F-9144-31509FAE35FB}">
      <dsp:nvSpPr>
        <dsp:cNvPr id="0" name=""/>
        <dsp:cNvSpPr/>
      </dsp:nvSpPr>
      <dsp:spPr>
        <a:xfrm>
          <a:off x="928704" y="1428762"/>
          <a:ext cx="3741608" cy="1415050"/>
        </a:xfrm>
        <a:prstGeom prst="trapezoid">
          <a:avLst>
            <a:gd name="adj" fmla="val 66104"/>
          </a:avLst>
        </a:prstGeom>
        <a:solidFill>
          <a:srgbClr val="FFC00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1583485" y="1428762"/>
        <a:ext cx="2432045" cy="1415050"/>
      </dsp:txXfrm>
    </dsp:sp>
    <dsp:sp modelId="{3405B94A-B110-4EB0-B99D-680A85764021}">
      <dsp:nvSpPr>
        <dsp:cNvPr id="0" name=""/>
        <dsp:cNvSpPr/>
      </dsp:nvSpPr>
      <dsp:spPr>
        <a:xfrm>
          <a:off x="0" y="2816388"/>
          <a:ext cx="5612412" cy="1415050"/>
        </a:xfrm>
        <a:prstGeom prst="trapezoid">
          <a:avLst>
            <a:gd name="adj" fmla="val 66104"/>
          </a:avLst>
        </a:prstGeom>
        <a:solidFill>
          <a:schemeClr val="accent2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Уровень </a:t>
          </a:r>
          <a:r>
            <a:rPr lang="ru-RU" sz="1200" b="1" kern="1200" dirty="0"/>
            <a:t>организации</a:t>
          </a:r>
        </a:p>
      </dsp:txBody>
      <dsp:txXfrm>
        <a:off x="982172" y="2816388"/>
        <a:ext cx="3648067" cy="1415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sad33.ucoz.ru/index/sport_bez_granic/0-154" TargetMode="External"/><Relationship Id="rId2" Type="http://schemas.openxmlformats.org/officeDocument/2006/relationships/hyperlink" Target="mailto:school-sad33@mail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1484784"/>
            <a:ext cx="7670086" cy="1754326"/>
          </a:xfrm>
        </p:spPr>
        <p:txBody>
          <a:bodyPr/>
          <a:lstStyle/>
          <a:p>
            <a:r>
              <a:rPr sz="3600" smtClean="0">
                <a:latin typeface="David" pitchFamily="34" charset="-79"/>
                <a:cs typeface="David" pitchFamily="34" charset="-79"/>
              </a:rPr>
              <a:t>«Сокращение времени классного руководителя на  подготовку к родительскому собранию»</a:t>
            </a:r>
            <a:endParaRPr sz="360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00636"/>
            <a:ext cx="5072098" cy="830997"/>
          </a:xfrm>
        </p:spPr>
        <p:txBody>
          <a:bodyPr/>
          <a:lstStyle/>
          <a:p>
            <a:r>
              <a:rPr b="1" smtClean="0">
                <a:latin typeface="Times New Roman" pitchFamily="18" charset="0"/>
                <a:cs typeface="Times New Roman" pitchFamily="18" charset="0"/>
              </a:rPr>
              <a:t>МКОУ "Начальная школа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b="1" smtClean="0">
                <a:latin typeface="Times New Roman" pitchFamily="18" charset="0"/>
                <a:cs typeface="Times New Roman" pitchFamily="18" charset="0"/>
              </a:rPr>
              <a:t> детский сад №33 г. Юрги"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Сайт\Эмблема\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958702" cy="9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Сайт\Эмблема\2072452_gerb-urg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72008"/>
            <a:ext cx="632569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714488"/>
            <a:ext cx="7670086" cy="1200329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3600" b="1" smtClean="0">
                <a:latin typeface="Times New Roman" pitchFamily="18" charset="0"/>
                <a:cs typeface="Times New Roman" pitchFamily="18" charset="0"/>
              </a:rPr>
              <a:t>риглашаем </a:t>
            </a:r>
            <a:br>
              <a:rPr sz="3600" b="1" smtClean="0">
                <a:latin typeface="Times New Roman" pitchFamily="18" charset="0"/>
                <a:cs typeface="Times New Roman" pitchFamily="18" charset="0"/>
              </a:rPr>
            </a:br>
            <a:r>
              <a:rPr sz="3600" b="1" smtClean="0">
                <a:latin typeface="Times New Roman" pitchFamily="18" charset="0"/>
                <a:cs typeface="Times New Roman" pitchFamily="18" charset="0"/>
              </a:rPr>
              <a:t>к сотрудничеству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876" y="5301208"/>
            <a:ext cx="3308732" cy="1077218"/>
          </a:xfrm>
        </p:spPr>
        <p:txBody>
          <a:bodyPr/>
          <a:lstStyle/>
          <a:p>
            <a:r>
              <a:rPr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school-sad33@mail.ru</a:t>
            </a:r>
            <a:endParaRPr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school-sad33.ucoz.ru/index/sport_bez_granic/0-154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Сайт\Эмблема\3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958702" cy="9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Сайт\Эмблема\2072452_gerb-urg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72008"/>
            <a:ext cx="632569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396635" cy="584775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Команда проекта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00100" y="1214422"/>
            <a:ext cx="36004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Гончарова Алена Геннадьевна - заместитель директора по УВР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28926" y="2357430"/>
            <a:ext cx="36004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Шаповалова</a:t>
            </a:r>
            <a:r>
              <a:rPr lang="ru-RU" sz="1400" b="1" dirty="0" smtClean="0">
                <a:solidFill>
                  <a:srgbClr val="002060"/>
                </a:solidFill>
              </a:rPr>
              <a:t> Виктория Викторовна -учитель начальных классов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500306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28736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857628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000364" y="3643314"/>
            <a:ext cx="36004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Фалилеева</a:t>
            </a:r>
            <a:r>
              <a:rPr lang="ru-RU" sz="1400" b="1" dirty="0" smtClean="0">
                <a:solidFill>
                  <a:srgbClr val="002060"/>
                </a:solidFill>
              </a:rPr>
              <a:t> Наталья Викторовна –учитель-логопед 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57818" y="1285860"/>
            <a:ext cx="36004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Светашова</a:t>
            </a:r>
            <a:r>
              <a:rPr lang="ru-RU" sz="1400" b="1" dirty="0" smtClean="0">
                <a:solidFill>
                  <a:srgbClr val="002060"/>
                </a:solidFill>
              </a:rPr>
              <a:t> Полина Сергеевна –педагог-психолог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428736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5143512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071802" y="4857760"/>
            <a:ext cx="36004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Колмыкова</a:t>
            </a:r>
            <a:r>
              <a:rPr lang="ru-RU" sz="1400" b="1" dirty="0" smtClean="0">
                <a:solidFill>
                  <a:srgbClr val="002060"/>
                </a:solidFill>
              </a:rPr>
              <a:t> Фаина Сергеевна -учитель начальных классов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7161" y="116633"/>
            <a:ext cx="3497047" cy="669162"/>
          </a:xfrm>
        </p:spPr>
        <p:txBody>
          <a:bodyPr/>
          <a:lstStyle/>
          <a:p>
            <a:r>
              <a:rPr lang="ru-RU" dirty="0" smtClean="0"/>
              <a:t>Паспорт </a:t>
            </a:r>
            <a:r>
              <a:rPr lang="ru-RU" dirty="0"/>
              <a:t>проекта </a:t>
            </a:r>
            <a:br>
              <a:rPr lang="ru-RU" dirty="0"/>
            </a:b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98774"/>
            <a:ext cx="7959773" cy="555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6286500" y="178593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3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071563" y="3429000"/>
            <a:ext cx="57150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4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714625" y="1785938"/>
            <a:ext cx="50323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925" y="178593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15366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9144000" cy="1357322"/>
          </a:xfrm>
        </p:spPr>
        <p:txBody>
          <a:bodyPr>
            <a:normAutofit/>
          </a:bodyPr>
          <a:lstStyle/>
          <a:p>
            <a:pPr eaLnBrk="1" hangingPunct="1">
              <a:tabLst>
                <a:tab pos="630238" algn="l"/>
              </a:tabLst>
            </a:pPr>
            <a:r>
              <a:rPr lang="ru-RU" sz="2000" dirty="0" smtClean="0">
                <a:solidFill>
                  <a:schemeClr val="accent1"/>
                </a:solidFill>
                <a:latin typeface="Franklin Gothic Medium" pitchFamily="34" charset="0"/>
              </a:rPr>
              <a:t>Карта текущего состояния процесса</a:t>
            </a:r>
            <a:br>
              <a:rPr lang="ru-RU" sz="2000" dirty="0" smtClean="0">
                <a:solidFill>
                  <a:schemeClr val="accent1"/>
                </a:solidFill>
                <a:latin typeface="Franklin Gothic Medium" pitchFamily="34" charset="0"/>
              </a:rPr>
            </a:br>
            <a:r>
              <a:rPr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Сокращение времени классного руководителя</a:t>
            </a:r>
            <a:br>
              <a:rPr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 подготовку к родительскому собранию"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350" y="333375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endParaRPr lang="ru-RU" sz="30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071678"/>
            <a:ext cx="2071702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000" dirty="0" smtClean="0"/>
              <a:t>Заместитель директора по УВР</a:t>
            </a:r>
            <a:endParaRPr lang="ru-RU" sz="1000" strike="sngStrike" dirty="0"/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 smtClean="0"/>
              <a:t>Поручение классным руководителям </a:t>
            </a:r>
            <a:endParaRPr lang="ru-RU" sz="1000" dirty="0"/>
          </a:p>
          <a:p>
            <a:pPr algn="ctr">
              <a:defRPr/>
            </a:pPr>
            <a:r>
              <a:rPr lang="ru-RU" sz="1000" dirty="0"/>
              <a:t> о </a:t>
            </a:r>
            <a:r>
              <a:rPr lang="ru-RU" sz="1000" dirty="0" smtClean="0"/>
              <a:t>проведении родительского собрания</a:t>
            </a:r>
            <a:endParaRPr lang="ru-RU" sz="1000" dirty="0"/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(1-5 мин.) 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28625" y="3071813"/>
            <a:ext cx="200025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143250" y="2071688"/>
            <a:ext cx="2500313" cy="1214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Классный руководитель</a:t>
            </a:r>
            <a:endParaRPr lang="ru-RU" sz="1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000" dirty="0">
                <a:cs typeface="Times New Roman" panose="02020603050405020304" pitchFamily="18" charset="0"/>
              </a:rPr>
              <a:t>Сбор информации  у </a:t>
            </a:r>
            <a:r>
              <a:rPr lang="ru-RU" sz="1000" dirty="0" smtClean="0">
                <a:cs typeface="Times New Roman" panose="02020603050405020304" pitchFamily="18" charset="0"/>
              </a:rPr>
              <a:t>специалистов  МКОУ  о материалах по родительским собраниям</a:t>
            </a:r>
            <a:endParaRPr lang="ru-RU" sz="1000" dirty="0"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(15-40 мин.) 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5786438" y="2571750"/>
            <a:ext cx="430212" cy="2857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214688" y="2928938"/>
            <a:ext cx="2357437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429375" y="2071688"/>
            <a:ext cx="2000250" cy="1214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Специалисты</a:t>
            </a: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00" dirty="0"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000" dirty="0" smtClean="0">
                <a:cs typeface="Times New Roman" panose="02020603050405020304" pitchFamily="18" charset="0"/>
              </a:rPr>
              <a:t>Передача материалов классному руководителю</a:t>
            </a:r>
            <a:endParaRPr lang="ru-RU" sz="1000" dirty="0"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(5-15 мин.) 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572250" y="3000375"/>
            <a:ext cx="1785938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право 28"/>
          <p:cNvSpPr/>
          <p:nvPr/>
        </p:nvSpPr>
        <p:spPr>
          <a:xfrm>
            <a:off x="8501063" y="2571750"/>
            <a:ext cx="428625" cy="2857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428625" y="4143375"/>
            <a:ext cx="714375" cy="2857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357313" y="3714750"/>
            <a:ext cx="2214562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000" dirty="0" smtClean="0"/>
              <a:t>Классный руководитель</a:t>
            </a:r>
            <a:endParaRPr lang="ru-RU" sz="10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 smtClean="0"/>
              <a:t>Отбор материалов</a:t>
            </a:r>
            <a:endParaRPr lang="ru-RU" sz="1000" dirty="0"/>
          </a:p>
          <a:p>
            <a:pPr algn="ctr">
              <a:defRPr/>
            </a:pPr>
            <a:endParaRPr lang="ru-RU" sz="1000" dirty="0"/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(15-40 </a:t>
            </a:r>
            <a:r>
              <a:rPr lang="ru-RU" sz="1000" dirty="0">
                <a:solidFill>
                  <a:schemeClr val="tx1"/>
                </a:solidFill>
              </a:rPr>
              <a:t>мин.) 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1428750" y="4572000"/>
            <a:ext cx="2143125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572375" y="3714750"/>
            <a:ext cx="1428750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latin typeface="+mn-lt"/>
                <a:cs typeface="Arial" charset="0"/>
              </a:rPr>
              <a:t>ВПП</a:t>
            </a:r>
          </a:p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latin typeface="+mn-lt"/>
                <a:cs typeface="Arial" charset="0"/>
              </a:rPr>
              <a:t> (время протекания процесса) 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+mn-lt"/>
                <a:cs typeface="Arial" charset="0"/>
              </a:rPr>
              <a:t>66-84 </a:t>
            </a:r>
            <a:r>
              <a:rPr lang="ru-RU" sz="1400" b="1" dirty="0">
                <a:solidFill>
                  <a:srgbClr val="C00000"/>
                </a:solidFill>
                <a:latin typeface="+mn-lt"/>
                <a:cs typeface="Arial" charset="0"/>
              </a:rPr>
              <a:t>мин.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43938" y="6715125"/>
            <a:ext cx="347662" cy="2857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B931D096-A798-4C4F-BFFF-93250402272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4" name="Пятно 1 103"/>
          <p:cNvSpPr/>
          <p:nvPr/>
        </p:nvSpPr>
        <p:spPr>
          <a:xfrm>
            <a:off x="4429125" y="1714500"/>
            <a:ext cx="428625" cy="4286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428625" y="2357438"/>
            <a:ext cx="200025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3214688" y="2357438"/>
            <a:ext cx="2357437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6429375" y="2357438"/>
            <a:ext cx="1928813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1428750" y="4000500"/>
            <a:ext cx="2143125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ятно 1 49"/>
          <p:cNvSpPr/>
          <p:nvPr/>
        </p:nvSpPr>
        <p:spPr>
          <a:xfrm>
            <a:off x="4929188" y="1643063"/>
            <a:ext cx="500062" cy="4286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2500313" y="2500313"/>
            <a:ext cx="523875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42844" y="2143116"/>
            <a:ext cx="285752" cy="12144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55" name="Пятно 1 54"/>
          <p:cNvSpPr/>
          <p:nvPr/>
        </p:nvSpPr>
        <p:spPr>
          <a:xfrm>
            <a:off x="3357563" y="1714500"/>
            <a:ext cx="500062" cy="35718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6" name="Пятно 1 55"/>
          <p:cNvSpPr/>
          <p:nvPr/>
        </p:nvSpPr>
        <p:spPr>
          <a:xfrm>
            <a:off x="3857625" y="1714500"/>
            <a:ext cx="500063" cy="35718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1" name="Пятно 1 50"/>
          <p:cNvSpPr/>
          <p:nvPr/>
        </p:nvSpPr>
        <p:spPr>
          <a:xfrm>
            <a:off x="500063" y="1571625"/>
            <a:ext cx="500062" cy="50641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786313" y="3714750"/>
            <a:ext cx="1928812" cy="1214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000" dirty="0" smtClean="0"/>
              <a:t>Классный руководитель</a:t>
            </a:r>
            <a:endParaRPr lang="ru-RU" sz="10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 smtClean="0">
                <a:cs typeface="Times New Roman" panose="02020603050405020304" pitchFamily="18" charset="0"/>
              </a:rPr>
              <a:t>Составление плана  родительского собрания</a:t>
            </a:r>
            <a:endParaRPr lang="ru-RU" sz="1000" dirty="0"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(30-60мин</a:t>
            </a:r>
            <a:r>
              <a:rPr lang="ru-RU" sz="1000" dirty="0">
                <a:solidFill>
                  <a:schemeClr val="tx1"/>
                </a:solidFill>
              </a:rPr>
              <a:t>.) 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6858016" y="3643314"/>
            <a:ext cx="357190" cy="135732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83" name="Стрелка вправо 82"/>
          <p:cNvSpPr/>
          <p:nvPr/>
        </p:nvSpPr>
        <p:spPr>
          <a:xfrm>
            <a:off x="3714750" y="4143375"/>
            <a:ext cx="714375" cy="3571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4286250" y="3500438"/>
            <a:ext cx="57150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5</a:t>
            </a:r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>
            <a:off x="4786313" y="4000500"/>
            <a:ext cx="1857375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4857750" y="4643438"/>
            <a:ext cx="1857375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5921375" y="3552825"/>
            <a:ext cx="288925" cy="231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prstClr val="white"/>
                </a:solidFill>
                <a:latin typeface="Calibri"/>
                <a:cs typeface="+mn-cs"/>
              </a:rPr>
              <a:t>Ш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5708650" y="3532188"/>
            <a:ext cx="288925" cy="231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prstClr val="white"/>
                </a:solidFill>
                <a:latin typeface="Calibri"/>
                <a:cs typeface="+mn-cs"/>
              </a:rPr>
              <a:t>Ш</a:t>
            </a:r>
            <a:endParaRPr lang="ru-RU" dirty="0"/>
          </a:p>
        </p:txBody>
      </p:sp>
      <p:sp>
        <p:nvSpPr>
          <p:cNvPr id="53" name="Прямоугольник 12"/>
          <p:cNvSpPr>
            <a:spLocks noChangeArrowheads="1"/>
          </p:cNvSpPr>
          <p:nvPr/>
        </p:nvSpPr>
        <p:spPr bwMode="auto">
          <a:xfrm>
            <a:off x="785786" y="5214950"/>
            <a:ext cx="4572032" cy="154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ru-RU" sz="800" dirty="0">
                <a:solidFill>
                  <a:srgbClr val="000000"/>
                </a:solidFill>
              </a:rPr>
              <a:t> 1</a:t>
            </a:r>
            <a:r>
              <a:rPr lang="ru-RU" sz="900" dirty="0">
                <a:solidFill>
                  <a:srgbClr val="000000"/>
                </a:solidFill>
              </a:rPr>
              <a:t>.    </a:t>
            </a:r>
            <a:r>
              <a:rPr lang="ru-RU" sz="900" dirty="0" smtClean="0">
                <a:solidFill>
                  <a:srgbClr val="000000"/>
                </a:solidFill>
              </a:rPr>
              <a:t>Отсутствие электронной формы </a:t>
            </a:r>
            <a:r>
              <a:rPr lang="ru-RU" sz="900" dirty="0">
                <a:solidFill>
                  <a:srgbClr val="000000"/>
                </a:solidFill>
              </a:rPr>
              <a:t>по сбору информации о </a:t>
            </a:r>
            <a:r>
              <a:rPr lang="ru-RU" sz="900" dirty="0" smtClean="0">
                <a:solidFill>
                  <a:srgbClr val="000000"/>
                </a:solidFill>
              </a:rPr>
              <a:t>готовых темах специалистов</a:t>
            </a:r>
            <a:endParaRPr lang="ru-RU" sz="9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ru-RU" sz="900" dirty="0">
                <a:solidFill>
                  <a:srgbClr val="000000"/>
                </a:solidFill>
              </a:rPr>
              <a:t>2.        </a:t>
            </a:r>
            <a:r>
              <a:rPr lang="ru-RU" sz="900" dirty="0" smtClean="0">
                <a:solidFill>
                  <a:srgbClr val="000000"/>
                </a:solidFill>
              </a:rPr>
              <a:t>Несогласованность  действий всех участников образовательного процесса</a:t>
            </a:r>
          </a:p>
          <a:p>
            <a:pPr marL="342900" indent="-342900" algn="just">
              <a:lnSpc>
                <a:spcPct val="150000"/>
              </a:lnSpc>
            </a:pPr>
            <a:r>
              <a:rPr lang="ru-RU" sz="900" dirty="0" smtClean="0"/>
              <a:t>3.        Потери при определении  единой темы собрания</a:t>
            </a:r>
            <a:endParaRPr lang="ru-RU" sz="9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ru-RU" sz="900" dirty="0" smtClean="0">
                <a:solidFill>
                  <a:srgbClr val="000000"/>
                </a:solidFill>
              </a:rPr>
              <a:t>4</a:t>
            </a:r>
            <a:r>
              <a:rPr lang="ru-RU" sz="900" dirty="0">
                <a:solidFill>
                  <a:srgbClr val="000000"/>
                </a:solidFill>
              </a:rPr>
              <a:t>.  </a:t>
            </a:r>
            <a:r>
              <a:rPr lang="ru-RU" sz="900" dirty="0" smtClean="0">
                <a:solidFill>
                  <a:srgbClr val="000000"/>
                </a:solidFill>
              </a:rPr>
              <a:t>Длительность </a:t>
            </a:r>
            <a:r>
              <a:rPr lang="ru-RU" sz="900" dirty="0">
                <a:solidFill>
                  <a:srgbClr val="000000"/>
                </a:solidFill>
              </a:rPr>
              <a:t>процесса уточнения </a:t>
            </a:r>
            <a:r>
              <a:rPr lang="ru-RU" sz="900" dirty="0" smtClean="0">
                <a:solidFill>
                  <a:srgbClr val="000000"/>
                </a:solidFill>
              </a:rPr>
              <a:t>готовности специалистами для выступления на родительских собраниях</a:t>
            </a:r>
            <a:endParaRPr lang="ru-RU" sz="9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ru-RU" sz="900" dirty="0"/>
              <a:t>5.        </a:t>
            </a:r>
            <a:r>
              <a:rPr lang="ru-RU" sz="900" dirty="0" smtClean="0"/>
              <a:t>Потери на излишнюю обработку данных </a:t>
            </a:r>
            <a:endParaRPr lang="ru-RU" sz="900" dirty="0"/>
          </a:p>
        </p:txBody>
      </p:sp>
      <p:sp>
        <p:nvSpPr>
          <p:cNvPr id="54" name="Пятно 1 53"/>
          <p:cNvSpPr/>
          <p:nvPr/>
        </p:nvSpPr>
        <p:spPr>
          <a:xfrm>
            <a:off x="357158" y="5143512"/>
            <a:ext cx="347637" cy="34765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7" name="Пятно 1 56"/>
          <p:cNvSpPr/>
          <p:nvPr/>
        </p:nvSpPr>
        <p:spPr>
          <a:xfrm>
            <a:off x="285720" y="5500702"/>
            <a:ext cx="500066" cy="28575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9" name="Пятно 1 58"/>
          <p:cNvSpPr/>
          <p:nvPr/>
        </p:nvSpPr>
        <p:spPr>
          <a:xfrm>
            <a:off x="285720" y="5857892"/>
            <a:ext cx="419099" cy="34765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0" name="Пятно 1 59"/>
          <p:cNvSpPr/>
          <p:nvPr/>
        </p:nvSpPr>
        <p:spPr>
          <a:xfrm>
            <a:off x="357158" y="6215082"/>
            <a:ext cx="357190" cy="28575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1" name="Пятно 1 60"/>
          <p:cNvSpPr/>
          <p:nvPr/>
        </p:nvSpPr>
        <p:spPr>
          <a:xfrm>
            <a:off x="357158" y="6500835"/>
            <a:ext cx="357190" cy="35716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2" name="Пятно 1 61"/>
          <p:cNvSpPr/>
          <p:nvPr/>
        </p:nvSpPr>
        <p:spPr>
          <a:xfrm>
            <a:off x="6858016" y="1571612"/>
            <a:ext cx="428625" cy="4286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071802" y="1000108"/>
            <a:ext cx="3537570" cy="584775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Пирамида проблем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42976" y="357166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Franklin Gothic Medium" pitchFamily="34" charset="0"/>
              </a:rPr>
              <a:t>Введение в предметную область</a:t>
            </a:r>
            <a:br>
              <a:rPr lang="ru-RU" sz="2000" b="1" dirty="0" smtClean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Franklin Gothic Medium" pitchFamily="34" charset="0"/>
              </a:rPr>
              <a:t>(описание ситуации «как есть»)</a:t>
            </a:r>
            <a: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</a:br>
            <a:endParaRPr lang="ru-RU" sz="3000" b="1" dirty="0" smtClean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992162" y="2297104"/>
          <a:ext cx="5612412" cy="4245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5364163" y="5157788"/>
            <a:ext cx="3094037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Проблемы, решение которых требуется на локальном уровне </a:t>
            </a:r>
          </a:p>
        </p:txBody>
      </p:sp>
      <p:sp>
        <p:nvSpPr>
          <p:cNvPr id="101" name="Пятно 1 60"/>
          <p:cNvSpPr/>
          <p:nvPr/>
        </p:nvSpPr>
        <p:spPr>
          <a:xfrm>
            <a:off x="1619250" y="5949950"/>
            <a:ext cx="430213" cy="3619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54" name="Пятно 1 60"/>
          <p:cNvSpPr/>
          <p:nvPr/>
        </p:nvSpPr>
        <p:spPr>
          <a:xfrm>
            <a:off x="2428860" y="5929330"/>
            <a:ext cx="430213" cy="360363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96" name="Пятно 1 60"/>
          <p:cNvSpPr/>
          <p:nvPr/>
        </p:nvSpPr>
        <p:spPr>
          <a:xfrm>
            <a:off x="3143240" y="5929330"/>
            <a:ext cx="431800" cy="360363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2" name="Пятно 1 60"/>
          <p:cNvSpPr/>
          <p:nvPr/>
        </p:nvSpPr>
        <p:spPr>
          <a:xfrm>
            <a:off x="3786182" y="5929330"/>
            <a:ext cx="501650" cy="360363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3" name="Пятно 1 60"/>
          <p:cNvSpPr/>
          <p:nvPr/>
        </p:nvSpPr>
        <p:spPr>
          <a:xfrm>
            <a:off x="4643438" y="5929330"/>
            <a:ext cx="501650" cy="360363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14" name="Прямоугольник 12"/>
          <p:cNvSpPr>
            <a:spLocks noChangeArrowheads="1"/>
          </p:cNvSpPr>
          <p:nvPr/>
        </p:nvSpPr>
        <p:spPr bwMode="auto">
          <a:xfrm>
            <a:off x="5072063" y="1714489"/>
            <a:ext cx="378621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800" dirty="0">
                <a:solidFill>
                  <a:srgbClr val="000000"/>
                </a:solidFill>
              </a:rPr>
              <a:t> </a:t>
            </a:r>
            <a:r>
              <a:rPr lang="ru-RU" sz="1200" dirty="0">
                <a:solidFill>
                  <a:srgbClr val="000000"/>
                </a:solidFill>
              </a:rPr>
              <a:t>1.        Отсутствие </a:t>
            </a:r>
            <a:r>
              <a:rPr lang="ru-RU" sz="1200" dirty="0" smtClean="0">
                <a:solidFill>
                  <a:srgbClr val="000000"/>
                </a:solidFill>
              </a:rPr>
              <a:t>электронной формы </a:t>
            </a:r>
            <a:r>
              <a:rPr lang="ru-RU" sz="1200" dirty="0">
                <a:solidFill>
                  <a:srgbClr val="000000"/>
                </a:solidFill>
              </a:rPr>
              <a:t>по сбору информации о </a:t>
            </a:r>
            <a:r>
              <a:rPr lang="ru-RU" sz="1200" dirty="0" smtClean="0">
                <a:solidFill>
                  <a:srgbClr val="000000"/>
                </a:solidFill>
              </a:rPr>
              <a:t>готовых темах специалистов</a:t>
            </a:r>
            <a:endParaRPr lang="ru-RU" sz="12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ru-RU" sz="1200" dirty="0">
                <a:solidFill>
                  <a:srgbClr val="000000"/>
                </a:solidFill>
              </a:rPr>
              <a:t>2.        </a:t>
            </a:r>
            <a:r>
              <a:rPr lang="ru-RU" sz="1200" dirty="0" smtClean="0">
                <a:solidFill>
                  <a:srgbClr val="000000"/>
                </a:solidFill>
              </a:rPr>
              <a:t>Несогласованность  действий всех участников образовательного процесса</a:t>
            </a:r>
            <a:endParaRPr lang="ru-RU" sz="12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ru-RU" sz="1200" dirty="0"/>
              <a:t>3.        </a:t>
            </a:r>
            <a:r>
              <a:rPr lang="ru-RU" sz="1200" dirty="0" smtClean="0"/>
              <a:t>Потери при определении  единой темы собрания</a:t>
            </a:r>
            <a:endParaRPr lang="ru-RU" sz="12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ru-RU" sz="1200" dirty="0">
                <a:solidFill>
                  <a:srgbClr val="000000"/>
                </a:solidFill>
              </a:rPr>
              <a:t>4.        Длительность процесса уточнения </a:t>
            </a:r>
            <a:r>
              <a:rPr lang="ru-RU" sz="1200" dirty="0" smtClean="0">
                <a:solidFill>
                  <a:srgbClr val="000000"/>
                </a:solidFill>
              </a:rPr>
              <a:t>готовности специалистами для выступления на родительских собраниях</a:t>
            </a:r>
            <a:endParaRPr lang="ru-RU" sz="12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ru-RU" sz="1200" dirty="0"/>
              <a:t>5.          </a:t>
            </a:r>
            <a:r>
              <a:rPr lang="ru-RU" sz="1200" dirty="0" smtClean="0"/>
              <a:t>Потери на излишнюю обработку данных 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838" y="332656"/>
            <a:ext cx="8686800" cy="84717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Анализ проблем процесса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6875463" y="1355774"/>
            <a:ext cx="2268537" cy="4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Экономия  времени, мин.</a:t>
            </a:r>
          </a:p>
        </p:txBody>
      </p:sp>
      <p:sp>
        <p:nvSpPr>
          <p:cNvPr id="25606" name="Text Box 14"/>
          <p:cNvSpPr txBox="1">
            <a:spLocks noChangeArrowheads="1"/>
          </p:cNvSpPr>
          <p:nvPr/>
        </p:nvSpPr>
        <p:spPr bwMode="auto">
          <a:xfrm>
            <a:off x="881063" y="1427211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</a:rPr>
              <a:t>Проблема</a:t>
            </a: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4418013" y="1424036"/>
            <a:ext cx="1593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</a:rPr>
              <a:t>Решение</a:t>
            </a:r>
          </a:p>
        </p:txBody>
      </p:sp>
      <p:sp>
        <p:nvSpPr>
          <p:cNvPr id="25608" name="TextBox 41"/>
          <p:cNvSpPr txBox="1">
            <a:spLocks noChangeArrowheads="1"/>
          </p:cNvSpPr>
          <p:nvPr/>
        </p:nvSpPr>
        <p:spPr bwMode="auto">
          <a:xfrm>
            <a:off x="22671" y="1872151"/>
            <a:ext cx="3657600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>
              <a:defRPr/>
            </a:pPr>
            <a:r>
              <a:rPr lang="ru-RU" sz="1100" b="1" dirty="0" smtClean="0">
                <a:solidFill>
                  <a:srgbClr val="FF0000"/>
                </a:solidFill>
              </a:rPr>
              <a:t>Отсутствие электронной формы по сбору информации о готовых темах специалистов</a:t>
            </a:r>
            <a:endParaRPr lang="ru-RU" altLang="ru-RU" sz="1100" b="1" dirty="0">
              <a:solidFill>
                <a:srgbClr val="FF0000"/>
              </a:solidFill>
            </a:endParaRPr>
          </a:p>
        </p:txBody>
      </p:sp>
      <p:sp>
        <p:nvSpPr>
          <p:cNvPr id="25609" name="TextBox 41"/>
          <p:cNvSpPr txBox="1">
            <a:spLocks noChangeArrowheads="1"/>
          </p:cNvSpPr>
          <p:nvPr/>
        </p:nvSpPr>
        <p:spPr bwMode="auto">
          <a:xfrm>
            <a:off x="3643306" y="1857364"/>
            <a:ext cx="3111953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Calibri" pitchFamily="34" charset="0"/>
              </a:rPr>
              <a:t>Разработка электронной формы  по сбору информации о готовых темах специалистов</a:t>
            </a:r>
          </a:p>
          <a:p>
            <a:pPr lvl="0" algn="just">
              <a:defRPr/>
            </a:pP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25610" name="TextBox 41"/>
          <p:cNvSpPr txBox="1">
            <a:spLocks noChangeArrowheads="1"/>
          </p:cNvSpPr>
          <p:nvPr/>
        </p:nvSpPr>
        <p:spPr bwMode="auto">
          <a:xfrm>
            <a:off x="7918896" y="2022539"/>
            <a:ext cx="660660" cy="26686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4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8396" y="1844824"/>
            <a:ext cx="8905875" cy="698500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9" name="Стрелка: вправо 3"/>
          <p:cNvSpPr/>
          <p:nvPr/>
        </p:nvSpPr>
        <p:spPr>
          <a:xfrm>
            <a:off x="3505646" y="207183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: вправо 3"/>
          <p:cNvSpPr/>
          <p:nvPr/>
        </p:nvSpPr>
        <p:spPr>
          <a:xfrm>
            <a:off x="6826696" y="207183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14" name="TextBox 41"/>
          <p:cNvSpPr txBox="1">
            <a:spLocks noChangeArrowheads="1"/>
          </p:cNvSpPr>
          <p:nvPr/>
        </p:nvSpPr>
        <p:spPr bwMode="auto">
          <a:xfrm>
            <a:off x="202059" y="2723357"/>
            <a:ext cx="3168650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>
              <a:defRPr/>
            </a:pPr>
            <a:r>
              <a:rPr lang="ru-RU" sz="1100" b="1" dirty="0" smtClean="0">
                <a:solidFill>
                  <a:srgbClr val="FF0000"/>
                </a:solidFill>
              </a:rPr>
              <a:t>Несогласованность  действий всех участников образовательного процесса</a:t>
            </a:r>
            <a:endParaRPr lang="ru-RU" sz="12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5" name="TextBox 41"/>
          <p:cNvSpPr txBox="1">
            <a:spLocks noChangeArrowheads="1"/>
          </p:cNvSpPr>
          <p:nvPr/>
        </p:nvSpPr>
        <p:spPr bwMode="auto">
          <a:xfrm>
            <a:off x="3786182" y="2714620"/>
            <a:ext cx="2944813" cy="24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lnSpc>
                <a:spcPct val="80000"/>
              </a:lnSpc>
            </a:pPr>
            <a:r>
              <a:rPr lang="ru-RU" sz="1200" b="1" dirty="0" smtClean="0">
                <a:solidFill>
                  <a:srgbClr val="000000"/>
                </a:solidFill>
                <a:latin typeface="Calibri" pitchFamily="34" charset="0"/>
              </a:rPr>
              <a:t>Составление графика </a:t>
            </a:r>
            <a:endParaRPr lang="ru-RU" altLang="ru-RU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616" name="TextBox 41"/>
          <p:cNvSpPr txBox="1">
            <a:spLocks noChangeArrowheads="1"/>
          </p:cNvSpPr>
          <p:nvPr/>
        </p:nvSpPr>
        <p:spPr bwMode="auto">
          <a:xfrm>
            <a:off x="7918896" y="2778274"/>
            <a:ext cx="660660" cy="2667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15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8396" y="2660799"/>
            <a:ext cx="8905875" cy="600075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7" name="Стрелка: вправо 3"/>
          <p:cNvSpPr/>
          <p:nvPr/>
        </p:nvSpPr>
        <p:spPr>
          <a:xfrm>
            <a:off x="3505646" y="282748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трелка: вправо 3"/>
          <p:cNvSpPr/>
          <p:nvPr/>
        </p:nvSpPr>
        <p:spPr>
          <a:xfrm>
            <a:off x="6826696" y="282748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0" name="TextBox 41"/>
          <p:cNvSpPr txBox="1">
            <a:spLocks noChangeArrowheads="1"/>
          </p:cNvSpPr>
          <p:nvPr/>
        </p:nvSpPr>
        <p:spPr bwMode="auto">
          <a:xfrm>
            <a:off x="130621" y="3480594"/>
            <a:ext cx="3478213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>
              <a:defRPr/>
            </a:pPr>
            <a:r>
              <a:rPr lang="ru-RU" sz="1100" b="1" dirty="0" smtClean="0">
                <a:solidFill>
                  <a:srgbClr val="FF0000"/>
                </a:solidFill>
              </a:rPr>
              <a:t>Потери при определении  единой темы собрания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25622" name="TextBox 41"/>
          <p:cNvSpPr txBox="1">
            <a:spLocks noChangeArrowheads="1"/>
          </p:cNvSpPr>
          <p:nvPr/>
        </p:nvSpPr>
        <p:spPr bwMode="auto">
          <a:xfrm>
            <a:off x="7941120" y="3586138"/>
            <a:ext cx="638435" cy="24224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13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30621" y="3418037"/>
            <a:ext cx="8905875" cy="636587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3" name="Стрелка: вправо 3"/>
          <p:cNvSpPr/>
          <p:nvPr/>
        </p:nvSpPr>
        <p:spPr>
          <a:xfrm>
            <a:off x="3527871" y="3584724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Стрелка: вправо 3"/>
          <p:cNvSpPr/>
          <p:nvPr/>
        </p:nvSpPr>
        <p:spPr>
          <a:xfrm>
            <a:off x="6848921" y="3584724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6" name="TextBox 41"/>
          <p:cNvSpPr txBox="1">
            <a:spLocks noChangeArrowheads="1"/>
          </p:cNvSpPr>
          <p:nvPr/>
        </p:nvSpPr>
        <p:spPr bwMode="auto">
          <a:xfrm>
            <a:off x="224284" y="4214818"/>
            <a:ext cx="3281362" cy="60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>
              <a:defRPr/>
            </a:pPr>
            <a:r>
              <a:rPr lang="ru-RU" sz="1100" b="1" dirty="0" smtClean="0">
                <a:solidFill>
                  <a:srgbClr val="FF0000"/>
                </a:solidFill>
              </a:rPr>
              <a:t>Длительность процесса уточнения готовности специалистами для выступления на родительских собраниях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25628" name="TextBox 41"/>
          <p:cNvSpPr txBox="1">
            <a:spLocks noChangeArrowheads="1"/>
          </p:cNvSpPr>
          <p:nvPr/>
        </p:nvSpPr>
        <p:spPr bwMode="auto">
          <a:xfrm>
            <a:off x="7941120" y="4302274"/>
            <a:ext cx="638435" cy="2413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12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30621" y="4176862"/>
            <a:ext cx="8905875" cy="633412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9" name="Стрелка: вправо 3"/>
          <p:cNvSpPr/>
          <p:nvPr/>
        </p:nvSpPr>
        <p:spPr>
          <a:xfrm>
            <a:off x="3527871" y="433878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Стрелка: вправо 3"/>
          <p:cNvSpPr/>
          <p:nvPr/>
        </p:nvSpPr>
        <p:spPr>
          <a:xfrm>
            <a:off x="6848921" y="433878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TextBox 41"/>
          <p:cNvSpPr txBox="1">
            <a:spLocks noChangeArrowheads="1"/>
          </p:cNvSpPr>
          <p:nvPr/>
        </p:nvSpPr>
        <p:spPr bwMode="auto">
          <a:xfrm>
            <a:off x="7941120" y="5066580"/>
            <a:ext cx="638435" cy="2413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10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30621" y="4941168"/>
            <a:ext cx="8905875" cy="633412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5" name="Стрелка: вправо 3"/>
          <p:cNvSpPr/>
          <p:nvPr/>
        </p:nvSpPr>
        <p:spPr>
          <a:xfrm>
            <a:off x="3527871" y="5103093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трелка: вправо 3"/>
          <p:cNvSpPr/>
          <p:nvPr/>
        </p:nvSpPr>
        <p:spPr>
          <a:xfrm>
            <a:off x="6848921" y="5103093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TextBox 41"/>
          <p:cNvSpPr txBox="1">
            <a:spLocks noChangeArrowheads="1"/>
          </p:cNvSpPr>
          <p:nvPr/>
        </p:nvSpPr>
        <p:spPr bwMode="auto">
          <a:xfrm>
            <a:off x="251520" y="4980136"/>
            <a:ext cx="328136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>
              <a:defRPr/>
            </a:pPr>
            <a:r>
              <a:rPr lang="ru-RU" sz="1100" b="1" dirty="0" smtClean="0">
                <a:solidFill>
                  <a:srgbClr val="FF0000"/>
                </a:solidFill>
              </a:rPr>
              <a:t> Потери на излишнюю обработку данных</a:t>
            </a:r>
            <a:r>
              <a:rPr lang="ru-RU" sz="1200" dirty="0" smtClean="0"/>
              <a:t> 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786182" y="3429000"/>
            <a:ext cx="3000396" cy="26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2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Перевод данных в электронную форму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786182" y="4357694"/>
            <a:ext cx="30003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Перевод данных в электронную форму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786182" y="5000636"/>
            <a:ext cx="3000396" cy="43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2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Составление данных в электронном формате</a:t>
            </a:r>
          </a:p>
        </p:txBody>
      </p:sp>
    </p:spTree>
    <p:extLst>
      <p:ext uri="{BB962C8B-B14F-4D97-AF65-F5344CB8AC3E}">
        <p14:creationId xmlns:p14="http://schemas.microsoft.com/office/powerpoint/2010/main" val="18685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6000750" y="178593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3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28625" y="3500438"/>
            <a:ext cx="71437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solidFill>
                  <a:schemeClr val="bg1"/>
                </a:solidFill>
              </a:rPr>
              <a:t>ШАГ 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925" y="178593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1843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5"/>
          </a:xfrm>
        </p:spPr>
        <p:txBody>
          <a:bodyPr>
            <a:normAutofit/>
          </a:bodyPr>
          <a:lstStyle/>
          <a:p>
            <a:pPr eaLnBrk="1" hangingPunct="1">
              <a:tabLst>
                <a:tab pos="630238" algn="l"/>
              </a:tabLst>
            </a:pPr>
            <a:r>
              <a:rPr lang="ru-RU" sz="2000" dirty="0" smtClean="0">
                <a:solidFill>
                  <a:schemeClr val="accent1"/>
                </a:solidFill>
                <a:latin typeface="Franklin Gothic Medium" pitchFamily="34" charset="0"/>
              </a:rPr>
              <a:t>Карта целевого состояния процесса</a:t>
            </a:r>
            <a:br>
              <a:rPr lang="ru-RU" sz="2000" dirty="0" smtClean="0">
                <a:solidFill>
                  <a:schemeClr val="accent1"/>
                </a:solidFill>
                <a:latin typeface="Franklin Gothic Medium" pitchFamily="34" charset="0"/>
              </a:rPr>
            </a:br>
            <a:r>
              <a:rPr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Сокращение времени классного руководителя</a:t>
            </a:r>
            <a:br>
              <a:rPr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 подготовку к родительскому собранию"</a:t>
            </a:r>
            <a:endParaRPr lang="ru-RU" sz="2000" b="1" dirty="0" smtClean="0">
              <a:solidFill>
                <a:srgbClr val="0070C0"/>
              </a:solidFill>
              <a:latin typeface="Franklin Gothic Medium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14414" y="0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</a:br>
            <a:endParaRPr lang="ru-RU" sz="30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2071678"/>
            <a:ext cx="2286016" cy="1285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Классный руководитель</a:t>
            </a: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000" dirty="0" smtClean="0">
                <a:cs typeface="Times New Roman" panose="02020603050405020304" pitchFamily="18" charset="0"/>
              </a:rPr>
              <a:t>Сбор информации  у специалистов  МКОУ  о материалах по родительским собраниям</a:t>
            </a: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(4-9 мин.) 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357563" y="3071813"/>
            <a:ext cx="2357437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 вправо 22"/>
          <p:cNvSpPr/>
          <p:nvPr/>
        </p:nvSpPr>
        <p:spPr>
          <a:xfrm>
            <a:off x="5643563" y="2571750"/>
            <a:ext cx="500062" cy="2143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143625" y="2143125"/>
            <a:ext cx="2000250" cy="12144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Специалисты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/>
          </a:p>
          <a:p>
            <a:pPr>
              <a:defRPr/>
            </a:pPr>
            <a:endParaRPr lang="ru-RU" sz="1000" dirty="0" smtClean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000" dirty="0" smtClean="0">
                <a:cs typeface="Times New Roman" panose="02020603050405020304" pitchFamily="18" charset="0"/>
              </a:rPr>
              <a:t>Передача материалов классному руководителю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(1-2 мин.)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143625" y="3000375"/>
            <a:ext cx="200025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право 28"/>
          <p:cNvSpPr/>
          <p:nvPr/>
        </p:nvSpPr>
        <p:spPr>
          <a:xfrm>
            <a:off x="8215313" y="2643188"/>
            <a:ext cx="642937" cy="285750"/>
          </a:xfrm>
          <a:prstGeom prst="rightArrow">
            <a:avLst>
              <a:gd name="adj1" fmla="val 57442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000125" y="3786188"/>
            <a:ext cx="2714625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000" dirty="0" smtClean="0"/>
              <a:t>Классный руководитель</a:t>
            </a:r>
            <a:endParaRPr lang="ru-RU" sz="1000" dirty="0">
              <a:solidFill>
                <a:srgbClr val="FF0000"/>
              </a:solidFill>
            </a:endParaRPr>
          </a:p>
          <a:p>
            <a:pPr>
              <a:defRPr/>
            </a:pPr>
            <a:endParaRPr lang="ru-RU" sz="1000" dirty="0" smtClean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000" dirty="0" smtClean="0">
                <a:cs typeface="Times New Roman" panose="02020603050405020304" pitchFamily="18" charset="0"/>
              </a:rPr>
              <a:t>Передача материалов классному руководителю</a:t>
            </a: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 (2-3 мин.) </a:t>
            </a:r>
          </a:p>
        </p:txBody>
      </p:sp>
      <p:sp>
        <p:nvSpPr>
          <p:cNvPr id="40" name="Стрелка вправо 39"/>
          <p:cNvSpPr/>
          <p:nvPr/>
        </p:nvSpPr>
        <p:spPr>
          <a:xfrm>
            <a:off x="214313" y="4286250"/>
            <a:ext cx="642937" cy="2857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1071563" y="4643438"/>
            <a:ext cx="2643187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286644" y="3714750"/>
            <a:ext cx="164304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latin typeface="+mn-lt"/>
                <a:cs typeface="Arial" charset="0"/>
              </a:rPr>
              <a:t>ВПП</a:t>
            </a:r>
          </a:p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latin typeface="+mn-lt"/>
                <a:cs typeface="Arial" charset="0"/>
              </a:rPr>
              <a:t> (время протекания процесса) </a:t>
            </a:r>
          </a:p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latin typeface="+mn-lt"/>
                <a:cs typeface="Arial" charset="0"/>
              </a:rPr>
              <a:t>9-19 мин</a:t>
            </a:r>
            <a:r>
              <a:rPr lang="ru-RU" sz="1400" b="1" dirty="0" smtClean="0">
                <a:solidFill>
                  <a:srgbClr val="C00000"/>
                </a:solidFill>
                <a:latin typeface="+mn-lt"/>
                <a:cs typeface="Arial" charset="0"/>
              </a:rPr>
              <a:t>.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C00000"/>
                </a:solidFill>
                <a:cs typeface="Arial" charset="0"/>
              </a:rPr>
              <a:t>Экономия: 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C00000"/>
                </a:solidFill>
                <a:cs typeface="Arial" charset="0"/>
              </a:rPr>
              <a:t>19 мин.-65 мин.</a:t>
            </a:r>
            <a:endParaRPr lang="ru-RU" sz="1400" b="1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43938" y="6715125"/>
            <a:ext cx="347662" cy="2857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EF67B3D6-1568-4C3C-AAF9-33BB97FEF906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7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3357563" y="2357438"/>
            <a:ext cx="228600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6143625" y="2357438"/>
            <a:ext cx="200025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1071563" y="4071938"/>
            <a:ext cx="2643187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142844" y="2214554"/>
            <a:ext cx="285752" cy="12241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ВХОД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4500563" y="3714750"/>
            <a:ext cx="2286000" cy="1214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000" dirty="0" smtClean="0"/>
              <a:t>Классный руководитель</a:t>
            </a:r>
            <a:endParaRPr lang="ru-RU" sz="1000" dirty="0" smtClean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000" dirty="0" smtClean="0">
                <a:cs typeface="Times New Roman" panose="02020603050405020304" pitchFamily="18" charset="0"/>
              </a:rPr>
              <a:t>Составление плана  </a:t>
            </a:r>
          </a:p>
          <a:p>
            <a:pPr>
              <a:defRPr/>
            </a:pPr>
            <a:r>
              <a:rPr lang="ru-RU" sz="1000" dirty="0" smtClean="0">
                <a:cs typeface="Times New Roman" panose="02020603050405020304" pitchFamily="18" charset="0"/>
              </a:rPr>
              <a:t>родительского собрания</a:t>
            </a: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(1-2 мин.) 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6858016" y="3643314"/>
            <a:ext cx="357190" cy="135732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ВЫХОД</a:t>
            </a:r>
          </a:p>
        </p:txBody>
      </p:sp>
      <p:sp>
        <p:nvSpPr>
          <p:cNvPr id="83" name="Стрелка вправо 82"/>
          <p:cNvSpPr/>
          <p:nvPr/>
        </p:nvSpPr>
        <p:spPr>
          <a:xfrm>
            <a:off x="3857625" y="4214813"/>
            <a:ext cx="571500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4357688" y="3500438"/>
            <a:ext cx="57150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solidFill>
                  <a:schemeClr val="bg1"/>
                </a:solidFill>
              </a:rPr>
              <a:t>ШАГ  5</a:t>
            </a:r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>
            <a:off x="4572000" y="4000500"/>
            <a:ext cx="2071688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4572000" y="4572000"/>
            <a:ext cx="2214563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428596" y="2071678"/>
            <a:ext cx="2071702" cy="12858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000" dirty="0" smtClean="0"/>
              <a:t>Заместитель директора по УВР</a:t>
            </a:r>
            <a:endParaRPr lang="ru-RU" sz="1000" strike="sngStrike" dirty="0" smtClean="0"/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000" dirty="0" smtClean="0"/>
              <a:t>Поручение классным руководителям </a:t>
            </a:r>
          </a:p>
          <a:p>
            <a:pPr>
              <a:defRPr/>
            </a:pPr>
            <a:r>
              <a:rPr lang="ru-RU" sz="1000" dirty="0" smtClean="0"/>
              <a:t> о проведении родительского собрания</a:t>
            </a: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(1-3 мин.)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071813" y="178593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2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28625" y="2357438"/>
            <a:ext cx="2071688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28625" y="3071813"/>
            <a:ext cx="2071688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трелка вправо 31"/>
          <p:cNvSpPr/>
          <p:nvPr/>
        </p:nvSpPr>
        <p:spPr>
          <a:xfrm>
            <a:off x="2643174" y="2643182"/>
            <a:ext cx="642937" cy="2857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714744" y="6000768"/>
            <a:ext cx="171451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8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Изменилось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1366814" y="6010292"/>
            <a:ext cx="192882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 изменилось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Достигнутые результаты (было и стало)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345943"/>
              </p:ext>
            </p:extLst>
          </p:nvPr>
        </p:nvGraphicFramePr>
        <p:xfrm>
          <a:off x="179512" y="1142982"/>
          <a:ext cx="8607330" cy="51881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338988"/>
                <a:gridCol w="2553434"/>
                <a:gridCol w="1750231"/>
                <a:gridCol w="2964677"/>
              </a:tblGrid>
              <a:tr h="471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БЫЛО</a:t>
                      </a: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СТАЛО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</a:tr>
              <a:tr h="25290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Отсутствие электронной формы по сбору информации о готовых темах специалистов</a:t>
                      </a:r>
                      <a:endParaRPr lang="ru-RU" altLang="ru-RU" sz="11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Разработка электронной формы  по сбору информации о готовых темах специалистов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lvl="0" algn="ctr"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Несогласованность  действий всех участников образовательного процесса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Составление графика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 descr="D:\Инфо\33 школа сад 2018-2019\Булатова К.К\Лин-проекты\фото ЛИН-ПРОЕКТОВ\IMG-20210226-WA0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1928802"/>
            <a:ext cx="2190733" cy="1643050"/>
          </a:xfrm>
          <a:prstGeom prst="rect">
            <a:avLst/>
          </a:prstGeom>
          <a:noFill/>
        </p:spPr>
      </p:pic>
      <p:pic>
        <p:nvPicPr>
          <p:cNvPr id="1028" name="Picture 4" descr="D:\Инфо\33 школа сад 2018-2019\Булатова К.К\Лин-проекты\фото ЛИН-ПРОЕКТОВ\IMG-20210226-WA00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2000240"/>
            <a:ext cx="2119296" cy="1589472"/>
          </a:xfrm>
          <a:prstGeom prst="rect">
            <a:avLst/>
          </a:prstGeom>
          <a:noFill/>
        </p:spPr>
      </p:pic>
      <p:pic>
        <p:nvPicPr>
          <p:cNvPr id="1029" name="Picture 5" descr="D:\Инфо\33 школа сад 2018-2019\Булатова К.К\Лин-проекты\фото ЛИН-ПРОЕКТОВ\IMG-20210125-WA00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32" y="4286256"/>
            <a:ext cx="1446620" cy="1928826"/>
          </a:xfrm>
          <a:prstGeom prst="rect">
            <a:avLst/>
          </a:prstGeom>
          <a:noFill/>
        </p:spPr>
      </p:pic>
      <p:pic>
        <p:nvPicPr>
          <p:cNvPr id="1031" name="Picture 7" descr="D:\Инфо\33 школа сад 2018-2019\Булатова К.К\Лин-проекты\фото ЛИН-ПРОЕКТОВ\IMG-20210226-WA00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4357694"/>
            <a:ext cx="2286016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8593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697490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9</a:t>
            </a:fld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345943"/>
              </p:ext>
            </p:extLst>
          </p:nvPr>
        </p:nvGraphicFramePr>
        <p:xfrm>
          <a:off x="142844" y="214288"/>
          <a:ext cx="8643998" cy="654619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254538"/>
                <a:gridCol w="2654466"/>
                <a:gridCol w="1650074"/>
                <a:gridCol w="3084920"/>
              </a:tblGrid>
              <a:tr h="375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БЫЛО</a:t>
                      </a: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СТАЛО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</a:tr>
              <a:tr h="2252904"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Потери при определении  единой темы собрания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Arial" pitchFamily="34" charset="0"/>
                        </a:rPr>
                        <a:t>Перевод данных в электронную форму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1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Потери на излишнюю обработку данных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dirty="0" smtClean="0">
                          <a:effectLst/>
                        </a:rPr>
                        <a:t>Создана</a:t>
                      </a:r>
                      <a:r>
                        <a:rPr lang="ru-RU" sz="1100" b="1" baseline="0" dirty="0" smtClean="0">
                          <a:effectLst/>
                        </a:rPr>
                        <a:t> локальная сеть в МКОУ, к которой имеют доступ все классные руководители, специалисты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7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300" b="1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Длительность процесса </a:t>
                      </a:r>
                      <a:r>
                        <a:rPr lang="ru-RU" sz="1300" b="1" u="none" strike="noStrike" kern="1200" spc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300" b="1" u="none" strike="noStrike" kern="1200" spc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66-84 </a:t>
                      </a:r>
                      <a:r>
                        <a:rPr lang="ru-RU" sz="1300" b="1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</a:t>
                      </a: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300" b="1" u="none" strike="noStrike" kern="1200" spc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300" b="1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Длительность процесса – </a:t>
                      </a:r>
                      <a:endParaRPr lang="ru-RU" sz="1300" b="1" u="none" strike="noStrike" kern="1200" spc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300" b="1" u="none" strike="noStrike" kern="1200" spc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9-19 </a:t>
                      </a:r>
                      <a:r>
                        <a:rPr lang="ru-RU" sz="1300" b="1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</a:t>
                      </a: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400" b="1" u="none" strike="noStrike" kern="1200" spc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</a:tr>
              <a:tr h="75971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времени классного руководителя на  подготовку к родительскому собранию«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МКОУ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1" baseline="0" dirty="0" smtClean="0">
                          <a:effectLst/>
                        </a:rPr>
                        <a:t>«Начальная </a:t>
                      </a:r>
                      <a:r>
                        <a:rPr lang="ru-RU" sz="1100" b="1" baseline="0" dirty="0" err="1" smtClean="0">
                          <a:effectLst/>
                        </a:rPr>
                        <a:t>школа-детский</a:t>
                      </a:r>
                      <a:r>
                        <a:rPr lang="ru-RU" sz="1100" b="1" baseline="0" dirty="0" smtClean="0">
                          <a:effectLst/>
                        </a:rPr>
                        <a:t> сад №33 г.Юрги»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с 84 </a:t>
                      </a:r>
                      <a:r>
                        <a:rPr lang="ru-RU" sz="1100" dirty="0">
                          <a:effectLst/>
                        </a:rPr>
                        <a:t>мин. до </a:t>
                      </a:r>
                      <a:r>
                        <a:rPr lang="ru-RU" sz="1100" dirty="0" smtClean="0">
                          <a:effectLst/>
                        </a:rPr>
                        <a:t>19 мин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1" name="Picture 3" descr="D:\Инфо\33 школа сад 2018-2019\Булатова К.К\Лин-проекты\фото ЛИН-ПРОЕКТОВ\IMG-20210226-WA00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785794"/>
            <a:ext cx="2476485" cy="1857364"/>
          </a:xfrm>
          <a:prstGeom prst="rect">
            <a:avLst/>
          </a:prstGeom>
          <a:noFill/>
        </p:spPr>
      </p:pic>
      <p:pic>
        <p:nvPicPr>
          <p:cNvPr id="12" name="Picture 4" descr="C:\Users\admin\Desktop\IMG-20191125-WA00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714356"/>
            <a:ext cx="1527674" cy="211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D:\Инфо\33 школа сад 2018-2019\Булатова К.К\Лин-проекты\фото ЛИН-ПРОЕКТОВ\IMG-20210226-WA001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00166" y="3071810"/>
            <a:ext cx="2428860" cy="1821645"/>
          </a:xfrm>
          <a:prstGeom prst="rect">
            <a:avLst/>
          </a:prstGeom>
          <a:noFill/>
        </p:spPr>
      </p:pic>
      <p:pic>
        <p:nvPicPr>
          <p:cNvPr id="14" name="Picture 5" descr="C:\Users\admin\Desktop\IMG_20191125_1342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3000372"/>
            <a:ext cx="1500198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85931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11192</TotalTime>
  <Words>631</Words>
  <Application>Microsoft Office PowerPoint</Application>
  <PresentationFormat>Экран (4:3)</PresentationFormat>
  <Paragraphs>191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Оформление по умолчанию</vt:lpstr>
      <vt:lpstr>think-cell Slide</vt:lpstr>
      <vt:lpstr>«Сокращение времени классного руководителя на  подготовку к родительскому собранию»</vt:lpstr>
      <vt:lpstr>Команда проекта</vt:lpstr>
      <vt:lpstr>Паспорт проекта  </vt:lpstr>
      <vt:lpstr>Карта текущего состояния процесса "Сокращение времени классного руководителя  на  подготовку к родительскому собранию"</vt:lpstr>
      <vt:lpstr>Пирамида проблем</vt:lpstr>
      <vt:lpstr>Анализ проблем процесса  </vt:lpstr>
      <vt:lpstr>Карта целевого состояния процесса  "Сокращение времени классного руководителя  на  подготовку к родительскому собранию"</vt:lpstr>
      <vt:lpstr>Достигнутые результаты (было и стало) </vt:lpstr>
      <vt:lpstr>Презентация PowerPoint</vt:lpstr>
      <vt:lpstr>Приглашаем  к сотрудничеству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KompPlus</cp:lastModifiedBy>
  <cp:revision>661</cp:revision>
  <cp:lastPrinted>2019-02-18T01:46:55Z</cp:lastPrinted>
  <dcterms:created xsi:type="dcterms:W3CDTF">2007-01-29T08:57:19Z</dcterms:created>
  <dcterms:modified xsi:type="dcterms:W3CDTF">2021-03-03T07:27:03Z</dcterms:modified>
</cp:coreProperties>
</file>