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6" r:id="rId2"/>
    <p:sldId id="307" r:id="rId3"/>
    <p:sldId id="309" r:id="rId4"/>
    <p:sldId id="296" r:id="rId5"/>
    <p:sldId id="298" r:id="rId6"/>
    <p:sldId id="300" r:id="rId7"/>
    <p:sldId id="302" r:id="rId8"/>
    <p:sldId id="310" r:id="rId9"/>
    <p:sldId id="304" r:id="rId10"/>
    <p:sldId id="305" r:id="rId11"/>
    <p:sldId id="308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X="699" custLinFactNeighborY="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945AF5-0565-46C4-8D6E-37E3D9FA5363}" type="presOf" srcId="{3F883D72-AB51-44A3-BB69-C25E95E42149}" destId="{CC9EFA65-A778-457A-93C6-B9548DB6D4C8}" srcOrd="0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1BFE2CAC-0603-4EDD-A93D-9DCD9D81969F}" type="presOf" srcId="{3F883D72-AB51-44A3-BB69-C25E95E42149}" destId="{0705155B-A724-47C1-A128-C5DF09EE6B97}" srcOrd="1" destOrd="0" presId="urn:microsoft.com/office/officeart/2005/8/layout/pyramid1"/>
    <dgm:cxn modelId="{3BED3D1F-0DDE-443D-8827-7C1E3C2997B2}" type="presOf" srcId="{2BCEAB64-79E1-4190-90C6-94A8105E1D4B}" destId="{2B7C2DCE-4CF1-4FE5-90E9-E7B7B569F09C}" srcOrd="1" destOrd="0" presId="urn:microsoft.com/office/officeart/2005/8/layout/pyramid1"/>
    <dgm:cxn modelId="{12EABC1B-5C04-4CCE-9E7E-EE5EB594144B}" type="presOf" srcId="{2BCEAB64-79E1-4190-90C6-94A8105E1D4B}" destId="{EBBA0041-A843-441C-87AB-8F637576AE6A}" srcOrd="0" destOrd="0" presId="urn:microsoft.com/office/officeart/2005/8/layout/pyramid1"/>
    <dgm:cxn modelId="{02053700-E72A-4076-8855-B56BEDF9ED5A}" type="presOf" srcId="{4910AFE8-F8C6-4CA2-8717-10C0C4F9D54E}" destId="{7C3E26E5-8345-4B58-ADD7-8E425EA260AA}" srcOrd="0" destOrd="0" presId="urn:microsoft.com/office/officeart/2005/8/layout/pyramid1"/>
    <dgm:cxn modelId="{05988C9F-6598-467E-AB5A-CA902BC93CBA}" type="presOf" srcId="{BE6152E8-A7B0-429C-AE48-E84F07208D3F}" destId="{AE7E8AE7-164D-44BD-BE40-BDE74B4818F7}" srcOrd="1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CA924006-E736-4119-9500-4216B355921E}" type="presOf" srcId="{BE6152E8-A7B0-429C-AE48-E84F07208D3F}" destId="{41B0729E-585F-4A7E-A894-AA6DFF53CF58}" srcOrd="0" destOrd="0" presId="urn:microsoft.com/office/officeart/2005/8/layout/pyramid1"/>
    <dgm:cxn modelId="{53CD7621-52CD-40F4-90DB-6743E06AB5F1}" type="presParOf" srcId="{7C3E26E5-8345-4B58-ADD7-8E425EA260AA}" destId="{04E3F3C2-2FFE-4908-A86D-328E43B3294A}" srcOrd="0" destOrd="0" presId="urn:microsoft.com/office/officeart/2005/8/layout/pyramid1"/>
    <dgm:cxn modelId="{47BE78BC-121C-4341-90BB-7E9B928BAD9E}" type="presParOf" srcId="{04E3F3C2-2FFE-4908-A86D-328E43B3294A}" destId="{41B0729E-585F-4A7E-A894-AA6DFF53CF58}" srcOrd="0" destOrd="0" presId="urn:microsoft.com/office/officeart/2005/8/layout/pyramid1"/>
    <dgm:cxn modelId="{169A1C1A-EB3C-4B15-A8C3-25B497FD6B97}" type="presParOf" srcId="{04E3F3C2-2FFE-4908-A86D-328E43B3294A}" destId="{AE7E8AE7-164D-44BD-BE40-BDE74B4818F7}" srcOrd="1" destOrd="0" presId="urn:microsoft.com/office/officeart/2005/8/layout/pyramid1"/>
    <dgm:cxn modelId="{21FF9A31-3B6D-4417-9ADF-4446A43C7260}" type="presParOf" srcId="{7C3E26E5-8345-4B58-ADD7-8E425EA260AA}" destId="{189E913C-2543-4D0F-9CBF-BF9B2CF8E0DA}" srcOrd="1" destOrd="0" presId="urn:microsoft.com/office/officeart/2005/8/layout/pyramid1"/>
    <dgm:cxn modelId="{F8A2F6EA-96EF-4CA1-85BB-6E5409B7E7C1}" type="presParOf" srcId="{189E913C-2543-4D0F-9CBF-BF9B2CF8E0DA}" destId="{EBBA0041-A843-441C-87AB-8F637576AE6A}" srcOrd="0" destOrd="0" presId="urn:microsoft.com/office/officeart/2005/8/layout/pyramid1"/>
    <dgm:cxn modelId="{4F62DFBE-0E3E-4444-AC43-C218C5634732}" type="presParOf" srcId="{189E913C-2543-4D0F-9CBF-BF9B2CF8E0DA}" destId="{2B7C2DCE-4CF1-4FE5-90E9-E7B7B569F09C}" srcOrd="1" destOrd="0" presId="urn:microsoft.com/office/officeart/2005/8/layout/pyramid1"/>
    <dgm:cxn modelId="{D2FD2BF8-A6F6-4589-93EA-F8EE0DD5BB39}" type="presParOf" srcId="{7C3E26E5-8345-4B58-ADD7-8E425EA260AA}" destId="{C7701B75-B313-4FD6-9404-F77707EEE284}" srcOrd="2" destOrd="0" presId="urn:microsoft.com/office/officeart/2005/8/layout/pyramid1"/>
    <dgm:cxn modelId="{6D0A1C0D-ECE1-4D67-8C26-C06024D73B51}" type="presParOf" srcId="{C7701B75-B313-4FD6-9404-F77707EEE284}" destId="{CC9EFA65-A778-457A-93C6-B9548DB6D4C8}" srcOrd="0" destOrd="0" presId="urn:microsoft.com/office/officeart/2005/8/layout/pyramid1"/>
    <dgm:cxn modelId="{945D4C73-F8EE-407A-AEBA-150D40E53719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sad33.ucoz.ru/index/sport_bez_granic/0-154" TargetMode="External"/><Relationship Id="rId2" Type="http://schemas.openxmlformats.org/officeDocument/2006/relationships/hyperlink" Target="mailto:school-sad33@mail.ru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85926"/>
            <a:ext cx="8286807" cy="1077218"/>
          </a:xfrm>
        </p:spPr>
        <p:txBody>
          <a:bodyPr/>
          <a:lstStyle/>
          <a:p>
            <a:r>
              <a:rPr sz="3200" b="1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3200" smtClean="0"/>
              <a:t>Введение </a:t>
            </a:r>
            <a:r>
              <a:rPr sz="3200" smtClean="0"/>
              <a:t>системы 5Св </a:t>
            </a:r>
            <a:r>
              <a:rPr sz="3200" smtClean="0"/>
              <a:t/>
            </a:r>
            <a:br>
              <a:rPr sz="3200" smtClean="0"/>
            </a:br>
            <a:r>
              <a:rPr sz="3200" smtClean="0"/>
              <a:t>методический кабинет</a:t>
            </a:r>
            <a:r>
              <a:rPr sz="3200" b="1" smtClean="0">
                <a:latin typeface="Times New Roman" pitchFamily="18" charset="0"/>
                <a:cs typeface="Times New Roman" pitchFamily="18" charset="0"/>
              </a:rPr>
              <a:t>"</a:t>
            </a:r>
            <a:endParaRPr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00636"/>
            <a:ext cx="5072098" cy="830997"/>
          </a:xfrm>
        </p:spPr>
        <p:txBody>
          <a:bodyPr/>
          <a:lstStyle/>
          <a:p>
            <a:r>
              <a:rPr b="1" smtClean="0">
                <a:latin typeface="Times New Roman" pitchFamily="18" charset="0"/>
                <a:cs typeface="Times New Roman" pitchFamily="18" charset="0"/>
              </a:rPr>
              <a:t>МКОУ "Начальная школа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b="1" smtClean="0">
                <a:latin typeface="Times New Roman" pitchFamily="18" charset="0"/>
                <a:cs typeface="Times New Roman" pitchFamily="18" charset="0"/>
              </a:rPr>
              <a:t> детский сад №33 г. Юрги"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Сайт\Эмблема\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0963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345943"/>
              </p:ext>
            </p:extLst>
          </p:nvPr>
        </p:nvGraphicFramePr>
        <p:xfrm>
          <a:off x="179512" y="1142982"/>
          <a:ext cx="8568952" cy="386044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14118"/>
                <a:gridCol w="4854834"/>
              </a:tblGrid>
              <a:tr h="471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12385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на рабочем месте,  занятость руководителя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Согласованность</a:t>
                      </a:r>
                      <a:endParaRPr lang="ru-RU" sz="1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(160 – 285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минут)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Длительность процесса</a:t>
                      </a:r>
                    </a:p>
                    <a:p>
                      <a:pPr algn="ctr"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(100 – 185 минут)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Введение системы 5Св </a:t>
                      </a:r>
                      <a:b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методический кабинет»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«Начальная </a:t>
                      </a:r>
                      <a:r>
                        <a:rPr lang="ru-RU" sz="1200" b="1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школа-детский</a:t>
                      </a:r>
                      <a:r>
                        <a:rPr lang="ru-RU" sz="12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сад №33 г.Юрги»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285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 до 185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defRPr/>
                      </a:pP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14488"/>
            <a:ext cx="7670086" cy="1200329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3600" b="1" smtClean="0">
                <a:latin typeface="Times New Roman" pitchFamily="18" charset="0"/>
                <a:cs typeface="Times New Roman" pitchFamily="18" charset="0"/>
              </a:rPr>
              <a:t>риглашаем </a:t>
            </a:r>
            <a:br>
              <a:rPr sz="3600" b="1" smtClean="0">
                <a:latin typeface="Times New Roman" pitchFamily="18" charset="0"/>
                <a:cs typeface="Times New Roman" pitchFamily="18" charset="0"/>
              </a:rPr>
            </a:br>
            <a:r>
              <a:rPr sz="3600" b="1" smtClean="0">
                <a:latin typeface="Times New Roman" pitchFamily="18" charset="0"/>
                <a:cs typeface="Times New Roman" pitchFamily="18" charset="0"/>
              </a:rPr>
              <a:t>к сотрудничеству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876" y="5301208"/>
            <a:ext cx="3308732" cy="1077218"/>
          </a:xfrm>
        </p:spPr>
        <p:txBody>
          <a:bodyPr/>
          <a:lstStyle/>
          <a:p>
            <a:r>
              <a:rPr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school-sad33@mail.ru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school-sad33.ucoz.ru/index/sport_bez_granic/0-154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Сайт\Эмблема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58702" cy="958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айт\Эмблема\2072452_gerb-urg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72008"/>
            <a:ext cx="632569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396635" cy="5847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1500174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Булатова Ксения Константиновна- заместитель директора по ВМР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2786058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Светашова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Полина Сергеевна</a:t>
            </a:r>
            <a:r>
              <a:rPr lang="ru-RU" sz="1400" b="1" dirty="0" smtClean="0">
                <a:solidFill>
                  <a:srgbClr val="002060"/>
                </a:solidFill>
              </a:rPr>
              <a:t>-педагог - психолог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71462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07194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00364" y="400050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Суходуб</a:t>
            </a:r>
            <a:r>
              <a:rPr lang="ru-RU" sz="1400" b="1" dirty="0" smtClean="0">
                <a:solidFill>
                  <a:srgbClr val="002060"/>
                </a:solidFill>
              </a:rPr>
              <a:t> Олеся Александровна–воспитатель МКОУ </a:t>
            </a:r>
            <a:r>
              <a:rPr lang="ru-RU" sz="1400" b="1" dirty="0" smtClean="0">
                <a:solidFill>
                  <a:srgbClr val="002060"/>
                </a:solidFill>
              </a:rPr>
              <a:t>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1500174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Гончарова Алена Геннадьевна–заместитель директора по УВР </a:t>
            </a:r>
            <a:r>
              <a:rPr lang="ru-RU" sz="1400" b="1" dirty="0" smtClean="0">
                <a:solidFill>
                  <a:srgbClr val="002060"/>
                </a:solidFill>
              </a:rPr>
              <a:t>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071802" y="5214950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Аникина Лидия Витальевна-учитель начальных классов МКОУ «Начальная школа – детский сад №33 г. Юрги»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7" name="Picture 1" descr="C:\Users\User\Pictures\2021-04-08 5с\5с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19704" y="-854176"/>
            <a:ext cx="6176030" cy="8501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428992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8263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406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92275" y="1782754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2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38200"/>
          </a:xfrm>
        </p:spPr>
        <p:txBody>
          <a:bodyPr/>
          <a:lstStyle/>
          <a:p>
            <a:pPr>
              <a:tabLst>
                <a:tab pos="630238" algn="l"/>
              </a:tabLst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Карта текущего состояния процесса</a:t>
            </a:r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организации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рабочего пространства в методическом кабинете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071678"/>
            <a:ext cx="1500198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1100" strike="sngStrike" dirty="0" smtClean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 smtClean="0"/>
              <a:t>Поручение </a:t>
            </a:r>
            <a:br>
              <a:rPr lang="ru-RU" sz="1050" dirty="0" smtClean="0"/>
            </a:br>
            <a:r>
              <a:rPr lang="ru-RU" sz="1050" dirty="0" smtClean="0"/>
              <a:t>о </a:t>
            </a:r>
            <a:r>
              <a:rPr lang="ru-RU" sz="1050" dirty="0" smtClean="0"/>
              <a:t>сдаче отчета</a:t>
            </a:r>
            <a:endParaRPr lang="ru-RU" sz="1050" dirty="0" smtClean="0"/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</a:t>
            </a:r>
            <a:r>
              <a:rPr lang="ru-RU" sz="900" dirty="0" smtClean="0">
                <a:solidFill>
                  <a:schemeClr val="tx1"/>
                </a:solidFill>
              </a:rPr>
              <a:t>10 -20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5720" y="3143248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28794" y="2071678"/>
            <a:ext cx="1439863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Заместитель директора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>
              <a:defRPr/>
            </a:pPr>
            <a:endParaRPr lang="ru-RU" sz="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(30-40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28794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635375" y="2071678"/>
            <a:ext cx="144145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1000" dirty="0" smtClean="0"/>
              <a:t>Передача  информации для выборки материалов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(20-30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35896" y="306896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429256" y="2000240"/>
            <a:ext cx="192882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500" b="1" dirty="0" smtClean="0"/>
          </a:p>
          <a:p>
            <a:pPr algn="ctr">
              <a:defRPr/>
            </a:pPr>
            <a:r>
              <a:rPr lang="ru-RU" sz="1100" dirty="0" smtClean="0"/>
              <a:t>Получение </a:t>
            </a:r>
            <a:r>
              <a:rPr lang="ru-RU" sz="1100" dirty="0"/>
              <a:t>текстовой информации для выборки </a:t>
            </a:r>
            <a:r>
              <a:rPr lang="ru-RU" sz="1100" dirty="0" smtClean="0"/>
              <a:t>материалов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9256" y="2998784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17493" y="3786190"/>
            <a:ext cx="2654309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Руководитель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Передача </a:t>
            </a:r>
            <a:r>
              <a:rPr lang="ru-RU" sz="1100" dirty="0"/>
              <a:t>полной информации </a:t>
            </a:r>
            <a:r>
              <a:rPr lang="ru-RU" sz="1100" dirty="0" smtClean="0"/>
              <a:t>по отчету</a:t>
            </a: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(30-60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071803" y="4286256"/>
            <a:ext cx="357189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643446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28992" y="3786190"/>
            <a:ext cx="215583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Отправка отчета</a:t>
            </a:r>
            <a:endParaRPr lang="ru-RU" sz="1100" dirty="0"/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 smtClean="0">
                <a:solidFill>
                  <a:schemeClr val="tx1"/>
                </a:solidFill>
              </a:rPr>
              <a:t>(15-20 мин</a:t>
            </a:r>
            <a:r>
              <a:rPr lang="ru-RU" sz="900" dirty="0" smtClean="0">
                <a:solidFill>
                  <a:schemeClr val="tx1"/>
                </a:solidFill>
              </a:rPr>
              <a:t>.) 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42844" y="428467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428992" y="4643446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57885" y="4357694"/>
            <a:ext cx="328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+mn-lt"/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160 – 285 мин.</a:t>
            </a:r>
            <a:endParaRPr lang="ru-RU" sz="1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800" b="1" dirty="0" smtClean="0"/>
          </a:p>
          <a:p>
            <a:pPr algn="ctr">
              <a:defRPr/>
            </a:pPr>
            <a:r>
              <a:rPr lang="ru-RU" sz="1100" dirty="0" smtClean="0"/>
              <a:t>Отбор </a:t>
            </a:r>
          </a:p>
          <a:p>
            <a:pPr algn="ctr">
              <a:defRPr/>
            </a:pPr>
            <a:r>
              <a:rPr lang="ru-RU" sz="1100" dirty="0" smtClean="0"/>
              <a:t>материалов   </a:t>
            </a:r>
            <a:endParaRPr lang="ru-RU" sz="1100" dirty="0"/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(30-45 мин.)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" name="Пятно 1 103"/>
          <p:cNvSpPr/>
          <p:nvPr/>
        </p:nvSpPr>
        <p:spPr>
          <a:xfrm>
            <a:off x="4211960" y="1628800"/>
            <a:ext cx="439764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4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09" name="Пятно 1 108"/>
          <p:cNvSpPr/>
          <p:nvPr/>
        </p:nvSpPr>
        <p:spPr>
          <a:xfrm>
            <a:off x="4286248" y="3357562"/>
            <a:ext cx="654046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357430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407194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979712" y="2492896"/>
            <a:ext cx="13678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35896" y="2492896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418154" y="2284404"/>
            <a:ext cx="18684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715272" y="2998784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428992" y="4071942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но 1 13"/>
          <p:cNvSpPr/>
          <p:nvPr/>
        </p:nvSpPr>
        <p:spPr>
          <a:xfrm>
            <a:off x="2214546" y="1571612"/>
            <a:ext cx="500066" cy="506411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8215338" y="1643050"/>
            <a:ext cx="642942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43042" y="2643182"/>
            <a:ext cx="238106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72132" y="3571876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7786710" y="1571612"/>
            <a:ext cx="500066" cy="506411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2857488" y="1571612"/>
            <a:ext cx="642942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8820472" y="1916832"/>
            <a:ext cx="439764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3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8" name="Пятно 1 57"/>
          <p:cNvSpPr/>
          <p:nvPr/>
        </p:nvSpPr>
        <p:spPr>
          <a:xfrm>
            <a:off x="2071670" y="3357562"/>
            <a:ext cx="654046" cy="500066"/>
          </a:xfrm>
          <a:prstGeom prst="irregularSeal1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50"/>
          <p:cNvSpPr/>
          <p:nvPr/>
        </p:nvSpPr>
        <p:spPr>
          <a:xfrm>
            <a:off x="251520" y="5013176"/>
            <a:ext cx="2915022" cy="1487658"/>
          </a:xfrm>
          <a:prstGeom prst="wedgeRoundRect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lvl="0" indent="-228600">
              <a:buFont typeface="+mj-lt"/>
              <a:buAutoNum type="arabicPeriod"/>
            </a:pPr>
            <a:r>
              <a:rPr lang="ru-RU" sz="900" dirty="0" smtClean="0"/>
              <a:t>Сокращение времени выполнения поручений и заданий;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900" dirty="0" smtClean="0"/>
              <a:t>Снижение количества ошибок работников при подготовке отчетов;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900" dirty="0" smtClean="0"/>
              <a:t>Повышение производительности;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900" dirty="0" smtClean="0"/>
              <a:t> Управляемость и прозрачность рабочего процесса;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900" dirty="0" smtClean="0"/>
              <a:t>Поддержание постоянного порядка на рабочем </a:t>
            </a:r>
            <a:r>
              <a:rPr lang="ru-RU" sz="900" dirty="0" smtClean="0"/>
              <a:t>месте</a:t>
            </a:r>
            <a:endParaRPr lang="ru-RU" sz="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ятно 1 9"/>
          <p:cNvSpPr/>
          <p:nvPr/>
        </p:nvSpPr>
        <p:spPr>
          <a:xfrm>
            <a:off x="539552" y="5445224"/>
            <a:ext cx="642942" cy="642943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1259632" y="5445224"/>
            <a:ext cx="642942" cy="714380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 smtClean="0">
                <a:solidFill>
                  <a:schemeClr val="bg1"/>
                </a:solidFill>
              </a:rPr>
              <a:t>2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979712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2771800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78595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2500306"/>
            <a:ext cx="1785950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20072" y="4221088"/>
            <a:ext cx="3786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Сокращение времени выполнения поручений и заданий;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Снижение количества ошибок работников при подготовке отчетов;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Повышение производительности;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smtClean="0"/>
              <a:t> Управляемость и прозрачность рабочего процесса;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 err="1" smtClean="0"/>
              <a:t>Поддержани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3563888" y="5445224"/>
            <a:ext cx="642942" cy="649287"/>
          </a:xfrm>
          <a:prstGeom prst="irregularSeal1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1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450850" cy="285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6</a:t>
            </a:fld>
            <a:endParaRPr lang="ru-RU" altLang="ru-RU" b="1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838" y="332656"/>
            <a:ext cx="8686800" cy="84717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Анализ проблем процесса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Введение системы 5Св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методический кабинет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6875463" y="1355774"/>
            <a:ext cx="2268537" cy="4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Экономия  времени, мин.</a:t>
            </a:r>
          </a:p>
        </p:txBody>
      </p:sp>
      <p:sp>
        <p:nvSpPr>
          <p:cNvPr id="25606" name="Text Box 14"/>
          <p:cNvSpPr txBox="1">
            <a:spLocks noChangeArrowheads="1"/>
          </p:cNvSpPr>
          <p:nvPr/>
        </p:nvSpPr>
        <p:spPr bwMode="auto">
          <a:xfrm>
            <a:off x="881063" y="1427211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418013" y="1424036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142844" y="1928802"/>
            <a:ext cx="3657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 smtClean="0"/>
              <a:t>Сокращение времени выполнения </a:t>
            </a:r>
            <a:endParaRPr lang="ru-RU" sz="1200" dirty="0" smtClean="0"/>
          </a:p>
          <a:p>
            <a:pPr>
              <a:defRPr/>
            </a:pPr>
            <a:r>
              <a:rPr lang="ru-RU" sz="1200" dirty="0" smtClean="0"/>
              <a:t>поручений </a:t>
            </a:r>
            <a:r>
              <a:rPr lang="ru-RU" sz="1200" dirty="0" smtClean="0"/>
              <a:t>и заданий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3857620" y="1928802"/>
            <a:ext cx="311195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чек-листов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хранения отчетных 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8396" y="1844824"/>
            <a:ext cx="8905875" cy="698500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9" name="Стрелка: вправо 3"/>
          <p:cNvSpPr/>
          <p:nvPr/>
        </p:nvSpPr>
        <p:spPr>
          <a:xfrm>
            <a:off x="3214678" y="2143116"/>
            <a:ext cx="441738" cy="205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6804248" y="2060848"/>
            <a:ext cx="485105" cy="205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4" name="TextBox 41"/>
          <p:cNvSpPr txBox="1">
            <a:spLocks noChangeArrowheads="1"/>
          </p:cNvSpPr>
          <p:nvPr/>
        </p:nvSpPr>
        <p:spPr bwMode="auto">
          <a:xfrm>
            <a:off x="202059" y="2631024"/>
            <a:ext cx="3168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 smtClean="0"/>
              <a:t>Снижение количества ошибок работников при подготовке отчетов</a:t>
            </a:r>
            <a:endParaRPr lang="ru-RU" sz="1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15" name="TextBox 41"/>
          <p:cNvSpPr txBox="1">
            <a:spLocks noChangeArrowheads="1"/>
          </p:cNvSpPr>
          <p:nvPr/>
        </p:nvSpPr>
        <p:spPr bwMode="auto">
          <a:xfrm>
            <a:off x="3786182" y="2786058"/>
            <a:ext cx="3384376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шаблона для </a:t>
            </a: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обработки </a:t>
            </a: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информации на</a:t>
            </a:r>
            <a:endParaRPr lang="ru-RU" altLang="ru-RU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TextBox 41"/>
          <p:cNvSpPr txBox="1">
            <a:spLocks noChangeArrowheads="1"/>
          </p:cNvSpPr>
          <p:nvPr/>
        </p:nvSpPr>
        <p:spPr bwMode="auto">
          <a:xfrm>
            <a:off x="8028384" y="2382915"/>
            <a:ext cx="829568" cy="13256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36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3600" b="1" dirty="0" smtClean="0">
                <a:solidFill>
                  <a:schemeClr val="tx2"/>
                </a:solidFill>
              </a:rPr>
              <a:t>15</a:t>
            </a:r>
          </a:p>
          <a:p>
            <a:pPr algn="ctr" eaLnBrk="1" hangingPunct="1">
              <a:lnSpc>
                <a:spcPct val="80000"/>
              </a:lnSpc>
            </a:pPr>
            <a:endParaRPr lang="ru-RU" altLang="ru-RU" sz="1400" b="1" dirty="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1400" b="1" dirty="0" smtClean="0">
              <a:solidFill>
                <a:schemeClr val="tx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8396" y="2660799"/>
            <a:ext cx="8905875" cy="600075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" name="Стрелка: вправо 3"/>
          <p:cNvSpPr/>
          <p:nvPr/>
        </p:nvSpPr>
        <p:spPr>
          <a:xfrm>
            <a:off x="3286116" y="2786058"/>
            <a:ext cx="404415" cy="241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: вправо 3"/>
          <p:cNvSpPr/>
          <p:nvPr/>
        </p:nvSpPr>
        <p:spPr>
          <a:xfrm>
            <a:off x="7380312" y="2780928"/>
            <a:ext cx="46265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0" name="TextBox 41"/>
          <p:cNvSpPr txBox="1">
            <a:spLocks noChangeArrowheads="1"/>
          </p:cNvSpPr>
          <p:nvPr/>
        </p:nvSpPr>
        <p:spPr bwMode="auto">
          <a:xfrm>
            <a:off x="130621" y="3480595"/>
            <a:ext cx="3478213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 smtClean="0"/>
              <a:t>Повышение </a:t>
            </a:r>
            <a:r>
              <a:rPr lang="ru-RU" sz="1200" dirty="0" smtClean="0"/>
              <a:t>производительности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30621" y="3418037"/>
            <a:ext cx="8905875" cy="63658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3" name="Стрелка: вправо 3"/>
          <p:cNvSpPr/>
          <p:nvPr/>
        </p:nvSpPr>
        <p:spPr>
          <a:xfrm>
            <a:off x="3275857" y="3584724"/>
            <a:ext cx="426640" cy="276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: вправо 3"/>
          <p:cNvSpPr/>
          <p:nvPr/>
        </p:nvSpPr>
        <p:spPr>
          <a:xfrm>
            <a:off x="7308304" y="3501008"/>
            <a:ext cx="504056" cy="289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26" name="TextBox 41"/>
          <p:cNvSpPr txBox="1">
            <a:spLocks noChangeArrowheads="1"/>
          </p:cNvSpPr>
          <p:nvPr/>
        </p:nvSpPr>
        <p:spPr bwMode="auto">
          <a:xfrm>
            <a:off x="224284" y="4214818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200" dirty="0" smtClean="0"/>
              <a:t>Управляемость и прозрачность рабочего </a:t>
            </a:r>
            <a:r>
              <a:rPr lang="ru-RU" sz="1200" dirty="0" smtClean="0"/>
              <a:t>процесса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5628" name="TextBox 41"/>
          <p:cNvSpPr txBox="1">
            <a:spLocks noChangeArrowheads="1"/>
          </p:cNvSpPr>
          <p:nvPr/>
        </p:nvSpPr>
        <p:spPr bwMode="auto">
          <a:xfrm>
            <a:off x="8028384" y="4293096"/>
            <a:ext cx="638435" cy="38998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tx2"/>
                </a:solidFill>
              </a:rPr>
              <a:t>12</a:t>
            </a:r>
            <a:endParaRPr lang="ru-RU" altLang="ru-RU" sz="2400" b="1" dirty="0">
              <a:solidFill>
                <a:schemeClr val="tx2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0621" y="4176862"/>
            <a:ext cx="8905875" cy="63341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9" name="Стрелка: вправо 3"/>
          <p:cNvSpPr/>
          <p:nvPr/>
        </p:nvSpPr>
        <p:spPr>
          <a:xfrm>
            <a:off x="3275857" y="4338787"/>
            <a:ext cx="426640" cy="242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Стрелка: вправо 3"/>
          <p:cNvSpPr/>
          <p:nvPr/>
        </p:nvSpPr>
        <p:spPr>
          <a:xfrm>
            <a:off x="7308304" y="436510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8028384" y="5301208"/>
            <a:ext cx="951360" cy="43922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800" b="1" dirty="0" smtClean="0">
                <a:solidFill>
                  <a:schemeClr val="tx2"/>
                </a:solidFill>
              </a:rPr>
              <a:t>10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0621" y="4941168"/>
            <a:ext cx="8905875" cy="120247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" name="Стрелка: вправо 3"/>
          <p:cNvSpPr/>
          <p:nvPr/>
        </p:nvSpPr>
        <p:spPr>
          <a:xfrm>
            <a:off x="3347865" y="5103093"/>
            <a:ext cx="354632" cy="27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: вправо 3"/>
          <p:cNvSpPr/>
          <p:nvPr/>
        </p:nvSpPr>
        <p:spPr>
          <a:xfrm>
            <a:off x="7380312" y="5085184"/>
            <a:ext cx="504056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251520" y="4980136"/>
            <a:ext cx="328136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sz="1200" dirty="0" smtClean="0"/>
              <a:t>Поддержание постоянного порядка на рабочем </a:t>
            </a:r>
            <a:r>
              <a:rPr lang="ru-RU" sz="1200" dirty="0" smtClean="0"/>
              <a:t>месте</a:t>
            </a:r>
            <a:endParaRPr lang="ru-RU" sz="1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000496" y="4286256"/>
            <a:ext cx="3000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Единые требования </a:t>
            </a:r>
            <a:endParaRPr lang="ru-RU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86182" y="5072074"/>
            <a:ext cx="3594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чек-листов</a:t>
            </a:r>
            <a:r>
              <a:rPr lang="ru-RU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хранения отчетных материалов</a:t>
            </a:r>
            <a:endParaRPr lang="ru-RU" sz="1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3786182" y="3571876"/>
            <a:ext cx="3384376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>
              <a:defRPr/>
            </a:pP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шаблона для </a:t>
            </a: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обработки </a:t>
            </a:r>
            <a:r>
              <a:rPr lang="ru-RU" altLang="ru-RU" sz="1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информации на</a:t>
            </a:r>
            <a:endParaRPr lang="ru-RU" altLang="ru-RU" sz="1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5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50043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78619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57554" y="378619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14480" y="1643050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64305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3820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организации рабочего пространства в методическом кабинете</a:t>
            </a:r>
            <a:endParaRPr lang="ru-RU" sz="1600" dirty="0" smtClean="0">
              <a:solidFill>
                <a:srgbClr val="0070C0"/>
              </a:solidFill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Будет»)</a:t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39869" y="257174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43306" y="307181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071802" y="442913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85617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142844" y="449898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572000" y="5643578"/>
            <a:ext cx="43212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C00000"/>
                </a:solidFill>
                <a:latin typeface="+mn-lt"/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100 –  185 мин.</a:t>
            </a:r>
            <a:endParaRPr lang="ru-RU" sz="1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dirty="0"/>
              <a:t>ШАГ 5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784470"/>
            <a:ext cx="135732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43306" y="2428868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214282" y="2000240"/>
            <a:ext cx="1439862" cy="14395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1100" strike="sngStrike" dirty="0" smtClean="0"/>
          </a:p>
          <a:p>
            <a:pPr algn="ctr"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100" dirty="0" smtClean="0"/>
          </a:p>
          <a:p>
            <a:pPr algn="ctr">
              <a:defRPr/>
            </a:pPr>
            <a:r>
              <a:rPr lang="ru-RU" sz="1100" dirty="0" smtClean="0"/>
              <a:t>Поручение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о сдаче отчета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(10-20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14282" y="2355842"/>
            <a:ext cx="13684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4282" y="3214686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643306" y="2000240"/>
            <a:ext cx="1441450" cy="15007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050" dirty="0" smtClean="0"/>
              <a:t>Передача  информации для выборки материала (по электронным формам связи) </a:t>
            </a:r>
          </a:p>
          <a:p>
            <a:pPr algn="ctr">
              <a:defRPr/>
            </a:pPr>
            <a:endParaRPr lang="ru-RU" sz="1050" dirty="0" smtClean="0"/>
          </a:p>
          <a:p>
            <a:pPr algn="ctr">
              <a:defRPr/>
            </a:pPr>
            <a:r>
              <a:rPr lang="ru-RU" sz="800" dirty="0" smtClean="0">
                <a:solidFill>
                  <a:schemeClr val="tx1"/>
                </a:solidFill>
              </a:rPr>
              <a:t>(10- 20 мин.) 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635896" y="3284984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714744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500694" y="2000240"/>
            <a:ext cx="1928826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500" b="1" dirty="0" smtClean="0"/>
          </a:p>
          <a:p>
            <a:pPr algn="ctr">
              <a:defRPr/>
            </a:pPr>
            <a:r>
              <a:rPr lang="ru-RU" sz="1100" dirty="0" smtClean="0"/>
              <a:t>Получение текстовой информации для выборки материала (по электронным формам связи) </a:t>
            </a:r>
          </a:p>
          <a:p>
            <a:pPr algn="ctr"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(10-15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00694" y="300037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500694" y="228599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 </a:t>
            </a:r>
            <a:endParaRPr lang="ru-RU" sz="700" b="1" dirty="0" smtClean="0"/>
          </a:p>
          <a:p>
            <a:pPr algn="ctr">
              <a:defRPr/>
            </a:pPr>
            <a:endParaRPr lang="ru-RU" sz="800" b="1" dirty="0" smtClean="0"/>
          </a:p>
          <a:p>
            <a:pPr algn="ctr">
              <a:defRPr/>
            </a:pPr>
            <a:r>
              <a:rPr lang="ru-RU" sz="1100" dirty="0" smtClean="0"/>
              <a:t>Отбор материалов   </a:t>
            </a:r>
            <a:endParaRPr lang="ru-RU" sz="1100" dirty="0"/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(15-30 мин.)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715272" y="300037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28596" y="4071942"/>
            <a:ext cx="2654309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Передача полной информации по отчету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(20-35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8596" y="435769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507207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500430" y="4071942"/>
            <a:ext cx="2155830" cy="1285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/>
              <a:t>Руководитель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100" dirty="0" smtClean="0"/>
              <a:t>Отправка отчета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(10- 30  мин.) </a:t>
            </a:r>
            <a:endParaRPr lang="ru-RU" sz="900" dirty="0">
              <a:solidFill>
                <a:schemeClr val="tx1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00430" y="5000636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500430" y="4357694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142844" y="2071678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57884" y="3857628"/>
            <a:ext cx="428628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00232" y="2000240"/>
            <a:ext cx="1439863" cy="13573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Сотрудники МКОУ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>
              <a:defRPr/>
            </a:pPr>
            <a:r>
              <a:rPr lang="ru-RU" sz="1000" dirty="0" smtClean="0"/>
              <a:t>(по разработанным алгоритму и шаблону)</a:t>
            </a: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</a:rPr>
              <a:t>(25-35 мин.) 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800" dirty="0" smtClean="0">
              <a:solidFill>
                <a:schemeClr val="tx1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000232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000232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323528" y="5805264"/>
            <a:ext cx="91440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835696" y="5805264"/>
            <a:ext cx="91440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63688" y="6309320"/>
            <a:ext cx="1296144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Не изменилось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9512" y="6309320"/>
            <a:ext cx="1296144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Изменилось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4514" name="think-cell Slide" r:id="rId4" imgW="360" imgH="360" progId="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8</a:t>
            </a:fld>
            <a:endParaRPr lang="ru-RU" sz="140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/>
          <a:srcRect l="26354" t="21484" r="3367" b="6250"/>
          <a:stretch>
            <a:fillRect/>
          </a:stretch>
        </p:blipFill>
        <p:spPr bwMode="auto">
          <a:xfrm>
            <a:off x="0" y="785794"/>
            <a:ext cx="914406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939" name="think-cell Slide" r:id="rId4" imgW="360" imgH="360" progId="">
              <p:embed/>
            </p:oleObj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47650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Достигнутые результаты (было и стало)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9</a:t>
            </a:fld>
            <a:endParaRPr lang="ru-RU" sz="14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345943"/>
              </p:ext>
            </p:extLst>
          </p:nvPr>
        </p:nvGraphicFramePr>
        <p:xfrm>
          <a:off x="179512" y="714356"/>
          <a:ext cx="8607330" cy="558481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8988"/>
                <a:gridCol w="2553434"/>
                <a:gridCol w="1750231"/>
                <a:gridCol w="2964677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294"/>
                    </a:solidFill>
                  </a:tcPr>
                </a:tc>
              </a:tr>
              <a:tr h="1719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Переизбыток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алгоритм по подготовке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отчетности</a:t>
                      </a:r>
                      <a:endParaRPr lang="ru-RU" sz="1400" b="1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2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единого стиля оформления текстовой информации</a:t>
                      </a:r>
                      <a:endParaRPr lang="ru-RU" sz="105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400" dirty="0" err="1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чек-листов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хранения отчетных материалов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alt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Передача материала по электронным формам связи</a:t>
                      </a: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3" descr="D:\Мои документы\Desktop\куча мал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357298"/>
            <a:ext cx="2520281" cy="175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3" name="Picture 7" descr="D:\Мои документы\Desktop\панр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2088232" cy="2199713"/>
          </a:xfrm>
          <a:prstGeom prst="rect">
            <a:avLst/>
          </a:prstGeom>
          <a:noFill/>
        </p:spPr>
      </p:pic>
      <p:pic>
        <p:nvPicPr>
          <p:cNvPr id="39941" name="Picture 5" descr="D:\Мои документы\Desktop\Новая папка\20191024_154520.jpg"/>
          <p:cNvPicPr>
            <a:picLocks noChangeAspect="1" noChangeArrowheads="1"/>
          </p:cNvPicPr>
          <p:nvPr/>
        </p:nvPicPr>
        <p:blipFill>
          <a:blip r:embed="rId7" cstate="print"/>
          <a:srcRect b="54313"/>
          <a:stretch>
            <a:fillRect/>
          </a:stretch>
        </p:blipFill>
        <p:spPr bwMode="auto">
          <a:xfrm>
            <a:off x="6000760" y="3643314"/>
            <a:ext cx="2643206" cy="1681902"/>
          </a:xfrm>
          <a:prstGeom prst="rect">
            <a:avLst/>
          </a:prstGeom>
          <a:noFill/>
        </p:spPr>
      </p:pic>
      <p:pic>
        <p:nvPicPr>
          <p:cNvPr id="5" name="Picture 5" descr="C:\Users\User\Downloads\20210408_1400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571612"/>
            <a:ext cx="2158983" cy="12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59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562</Words>
  <Application>Microsoft Office PowerPoint</Application>
  <PresentationFormat>Экран (4:3)</PresentationFormat>
  <Paragraphs>203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think-cell Slide</vt:lpstr>
      <vt:lpstr>"Введение системы 5Св  методический кабинет"</vt:lpstr>
      <vt:lpstr> Команда проекта</vt:lpstr>
      <vt:lpstr>Слайд 3</vt:lpstr>
      <vt:lpstr>Карта текущего состояния процесса организации рабочего пространства в методическом кабинете</vt:lpstr>
      <vt:lpstr>Пирамида проблем</vt:lpstr>
      <vt:lpstr>Анализ проблем процесса   "Введение системы 5Св  методический кабинет"</vt:lpstr>
      <vt:lpstr>Карта текущего состояния процесса организации рабочего пространства в методическом кабинете</vt:lpstr>
      <vt:lpstr>Слайд 8</vt:lpstr>
      <vt:lpstr>Достигнутые результаты (было и стало) </vt:lpstr>
      <vt:lpstr>Достигнутые результаты (было и стало) </vt:lpstr>
      <vt:lpstr>Приглашаем  к сотрудничеству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119</cp:revision>
  <cp:lastPrinted>2019-04-25T09:14:46Z</cp:lastPrinted>
  <dcterms:created xsi:type="dcterms:W3CDTF">2018-08-20T14:01:12Z</dcterms:created>
  <dcterms:modified xsi:type="dcterms:W3CDTF">2021-04-08T07:54:54Z</dcterms:modified>
</cp:coreProperties>
</file>