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6" r:id="rId12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CDD7"/>
    <a:srgbClr val="E5F6FB"/>
    <a:srgbClr val="D1FBFF"/>
    <a:srgbClr val="000066"/>
    <a:srgbClr val="003366"/>
    <a:srgbClr val="327FBE"/>
    <a:srgbClr val="AFF7FF"/>
    <a:srgbClr val="0091FE"/>
    <a:srgbClr val="5D9FD5"/>
    <a:srgbClr val="383F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29" autoAdjust="0"/>
    <p:restoredTop sz="99645" autoAdjust="0"/>
  </p:normalViewPr>
  <p:slideViewPr>
    <p:cSldViewPr>
      <p:cViewPr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C042710-FB0E-43DD-BB7C-81552B984D16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84784"/>
            <a:ext cx="7670086" cy="1754326"/>
          </a:xfrm>
        </p:spPr>
        <p:txBody>
          <a:bodyPr/>
          <a:lstStyle/>
          <a:p>
            <a:r>
              <a:rPr sz="3600" smtClean="0"/>
              <a:t>«</a:t>
            </a:r>
            <a:r>
              <a:rPr sz="3600" smtClean="0"/>
              <a:t>Сокращение времени на сбор и обработку медицинских данных»</a:t>
            </a:r>
            <a:br>
              <a:rPr sz="3600" smtClean="0"/>
            </a:br>
            <a:endParaRPr sz="36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386" name="think-cell Slide" r:id="rId4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974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452303"/>
              </p:ext>
            </p:extLst>
          </p:nvPr>
        </p:nvGraphicFramePr>
        <p:xfrm>
          <a:off x="179512" y="476672"/>
          <a:ext cx="8777386" cy="587967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2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0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4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78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Отсутствие на рабочем месте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Подключены к единым электронным формам связи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32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</a:t>
                      </a:r>
                      <a:r>
                        <a:rPr lang="ru-RU" sz="16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</a:t>
                      </a:r>
                      <a:r>
                        <a:rPr lang="ru-RU" sz="16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</a:t>
                      </a:r>
                      <a:endParaRPr lang="ru-RU" sz="1600" b="1" u="none" strike="noStrike" kern="1200" spc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</a:t>
                      </a:r>
                      <a:r>
                        <a:rPr lang="ru-RU" sz="16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238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Оптимизация процесса «Сбор информации о посещаемости и заболеваемости обучающихся ДОО»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с 75 </a:t>
                      </a:r>
                      <a:r>
                        <a:rPr lang="ru-RU" sz="1600" dirty="0">
                          <a:effectLst/>
                        </a:rPr>
                        <a:t>мин. до </a:t>
                      </a:r>
                      <a:r>
                        <a:rPr lang="ru-RU" sz="1600" dirty="0" smtClean="0">
                          <a:effectLst/>
                        </a:rPr>
                        <a:t>46 </a:t>
                      </a:r>
                      <a:r>
                        <a:rPr lang="ru-RU" sz="1600" dirty="0">
                          <a:effectLst/>
                        </a:rPr>
                        <a:t>мин.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785247" y="2495673"/>
            <a:ext cx="4957905" cy="26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06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1214422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Гончарова Алена Геннадьевна - заместитель директора по УВР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2357430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Кострова</a:t>
            </a:r>
            <a:r>
              <a:rPr lang="ru-RU" sz="1400" b="1" dirty="0" smtClean="0">
                <a:solidFill>
                  <a:srgbClr val="002060"/>
                </a:solidFill>
              </a:rPr>
              <a:t> Елена Викторовна- медсестра </a:t>
            </a:r>
            <a:r>
              <a:rPr lang="ru-RU" sz="1400" b="1" dirty="0" smtClean="0">
                <a:solidFill>
                  <a:srgbClr val="002060"/>
                </a:solidFill>
              </a:rPr>
              <a:t>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50030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85762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00364" y="3643314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Аксенова Надежда Юрьевна–воспитатель  </a:t>
            </a:r>
            <a:r>
              <a:rPr lang="ru-RU" sz="1400" b="1" dirty="0" smtClean="0">
                <a:solidFill>
                  <a:srgbClr val="002060"/>
                </a:solidFill>
              </a:rPr>
              <a:t>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1285860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Погосян </a:t>
            </a:r>
            <a:r>
              <a:rPr lang="ru-RU" sz="1400" b="1" dirty="0" err="1" smtClean="0">
                <a:solidFill>
                  <a:srgbClr val="002060"/>
                </a:solidFill>
              </a:rPr>
              <a:t>Гаяне</a:t>
            </a:r>
            <a:r>
              <a:rPr lang="ru-RU" sz="1400" b="1" dirty="0" smtClean="0">
                <a:solidFill>
                  <a:srgbClr val="002060"/>
                </a:solidFill>
              </a:rPr>
              <a:t> Григорьевна –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медсестра </a:t>
            </a:r>
            <a:r>
              <a:rPr lang="ru-RU" sz="1400" b="1" dirty="0" smtClean="0">
                <a:solidFill>
                  <a:srgbClr val="002060"/>
                </a:solidFill>
              </a:rPr>
              <a:t>МКОУ </a:t>
            </a:r>
            <a:r>
              <a:rPr lang="ru-RU" sz="1400" b="1" dirty="0" smtClean="0">
                <a:solidFill>
                  <a:srgbClr val="002060"/>
                </a:solidFill>
              </a:rPr>
              <a:t>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14351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071802" y="4857760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Титкова Наталья Николаевна-учитель </a:t>
            </a:r>
            <a:r>
              <a:rPr lang="ru-RU" sz="1400" b="1" dirty="0" smtClean="0">
                <a:solidFill>
                  <a:srgbClr val="002060"/>
                </a:solidFill>
              </a:rPr>
              <a:t>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03456" y="-60438"/>
            <a:ext cx="5715016" cy="812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428875" y="3500438"/>
            <a:ext cx="5715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31449" y="174545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85750" y="35004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84475" y="1775185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7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txBody>
          <a:bodyPr>
            <a:normAutofit/>
          </a:bodyPr>
          <a:lstStyle/>
          <a:p>
            <a:pPr eaLnBrk="1" hangingPunct="1">
              <a:tabLst>
                <a:tab pos="630238" algn="l"/>
              </a:tabLst>
            </a:pPr>
            <a: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1800" b="1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sz="1800" smtClean="0"/>
              <a:t>Сокращение </a:t>
            </a:r>
            <a:r>
              <a:rPr sz="1800" smtClean="0"/>
              <a:t>времени на сбор и </a:t>
            </a:r>
            <a:r>
              <a:rPr sz="1800" smtClean="0"/>
              <a:t/>
            </a:r>
            <a:br>
              <a:rPr sz="1800" smtClean="0"/>
            </a:br>
            <a:r>
              <a:rPr sz="1800" smtClean="0"/>
              <a:t>обработку </a:t>
            </a:r>
            <a:r>
              <a:rPr sz="1800" smtClean="0"/>
              <a:t>медицинских </a:t>
            </a:r>
            <a:r>
              <a:rPr sz="1800" smtClean="0"/>
              <a:t>данных</a:t>
            </a:r>
            <a:endParaRPr lang="ru-RU" sz="1800" b="1" dirty="0" smtClean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74" y="2071688"/>
            <a:ext cx="1785923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Заместитель директора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ru-RU" sz="1000" dirty="0"/>
              <a:t>Поручение о предоставлении  информации о посещаемости и заболеваемости в  </a:t>
            </a:r>
            <a:r>
              <a:rPr lang="ru-RU" sz="1000" dirty="0" smtClean="0"/>
              <a:t>МКОУ</a:t>
            </a:r>
            <a:endParaRPr lang="ru-RU" sz="9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900" dirty="0">
                <a:solidFill>
                  <a:schemeClr val="tx1"/>
                </a:solidFill>
                <a:latin typeface="+mj-lt"/>
              </a:rPr>
              <a:t>3-5 мин.)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500313" y="2571750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4375" y="3071813"/>
            <a:ext cx="15001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00374" y="2071688"/>
            <a:ext cx="1714501" cy="1357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Уточнение информации  у воспитателей </a:t>
            </a:r>
            <a:r>
              <a:rPr lang="ru-RU" sz="1000" dirty="0" smtClean="0">
                <a:cs typeface="Times New Roman" panose="02020603050405020304" pitchFamily="18" charset="0"/>
              </a:rPr>
              <a:t>групп, учителей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</a:t>
            </a:r>
            <a:r>
              <a:rPr lang="ru-RU" sz="900" dirty="0">
                <a:solidFill>
                  <a:schemeClr val="tx1"/>
                </a:solidFill>
              </a:rPr>
              <a:t>30-35 мин.)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000375" y="3071813"/>
            <a:ext cx="14287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4929188" y="2571750"/>
            <a:ext cx="357187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" y="3786188"/>
            <a:ext cx="1571625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Передача информации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Зам.директору</a:t>
            </a:r>
            <a:endParaRPr lang="ru-RU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</a:t>
            </a:r>
            <a:r>
              <a:rPr lang="ru-RU" sz="900" dirty="0">
                <a:solidFill>
                  <a:schemeClr val="tx1"/>
                </a:solidFill>
              </a:rPr>
              <a:t>5-10 мин.)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57438" y="4214813"/>
            <a:ext cx="357187" cy="2143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71500" y="4786313"/>
            <a:ext cx="157162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86050" y="3714750"/>
            <a:ext cx="1928825" cy="1357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Заместитель директора</a:t>
            </a:r>
          </a:p>
          <a:p>
            <a:pPr algn="ctr">
              <a:defRPr/>
            </a:pPr>
            <a:endParaRPr lang="ru-RU" sz="11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/>
              <a:t>Заполнение бланка и отправка информации в соответствии с запросом</a:t>
            </a: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 (5-10 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7858125" y="250031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857500" y="4714875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7158" y="5715016"/>
            <a:ext cx="45005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 =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75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15000" y="2071688"/>
            <a:ext cx="1785938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/>
              <a:t>Мед. сестра</a:t>
            </a:r>
            <a:endParaRPr lang="ru-RU" sz="700" b="1" dirty="0"/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r>
              <a:rPr lang="ru-RU" sz="900" dirty="0">
                <a:cs typeface="Times New Roman" panose="02020603050405020304" pitchFamily="18" charset="0"/>
              </a:rPr>
              <a:t>Анализ полученной информации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(10-15 мин.)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715000" y="2286000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715125"/>
            <a:ext cx="347662" cy="285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ECEEE95-06A7-429C-9772-190F3F752AFD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21" name="TextBox 66"/>
          <p:cNvSpPr txBox="1">
            <a:spLocks noChangeArrowheads="1"/>
          </p:cNvSpPr>
          <p:nvPr/>
        </p:nvSpPr>
        <p:spPr bwMode="auto">
          <a:xfrm>
            <a:off x="5572125" y="5072074"/>
            <a:ext cx="3571875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100" dirty="0">
                <a:solidFill>
                  <a:srgbClr val="000000"/>
                </a:solidFill>
              </a:rPr>
              <a:t>Длительный период ожидания  данных в </a:t>
            </a:r>
            <a:r>
              <a:rPr lang="ru-RU" sz="1100" dirty="0" smtClean="0">
                <a:solidFill>
                  <a:srgbClr val="000000"/>
                </a:solidFill>
              </a:rPr>
              <a:t>группах, классах</a:t>
            </a:r>
            <a:endParaRPr lang="ru-RU" sz="11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100" dirty="0">
                <a:solidFill>
                  <a:srgbClr val="000000"/>
                </a:solidFill>
              </a:rPr>
              <a:t>Длительность процесса уточнения данных за счет непунктуальности родителей</a:t>
            </a:r>
          </a:p>
          <a:p>
            <a:pPr marL="342900" indent="-342900">
              <a:lnSpc>
                <a:spcPct val="150000"/>
              </a:lnSpc>
            </a:pPr>
            <a:r>
              <a:rPr lang="ru-RU" sz="1100" dirty="0"/>
              <a:t>Ручной подсчет данных</a:t>
            </a:r>
          </a:p>
          <a:p>
            <a:pPr marL="342900" indent="-342900">
              <a:lnSpc>
                <a:spcPct val="150000"/>
              </a:lnSpc>
            </a:pPr>
            <a:r>
              <a:rPr lang="ru-RU" sz="1100" dirty="0">
                <a:solidFill>
                  <a:srgbClr val="000000"/>
                </a:solidFill>
              </a:rPr>
              <a:t>Отсутствие на рабочем месте</a:t>
            </a:r>
            <a:endParaRPr lang="ru-RU" sz="1100" dirty="0"/>
          </a:p>
          <a:p>
            <a:pPr marL="342900" indent="-342900">
              <a:lnSpc>
                <a:spcPct val="150000"/>
              </a:lnSpc>
            </a:pPr>
            <a:endParaRPr lang="ru-RU" sz="1100" dirty="0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71500" y="4000500"/>
            <a:ext cx="15716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714375" y="2286000"/>
            <a:ext cx="15113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000375" y="228600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715000" y="3000375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857500" y="4000500"/>
            <a:ext cx="192881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но 1 49"/>
          <p:cNvSpPr/>
          <p:nvPr/>
        </p:nvSpPr>
        <p:spPr>
          <a:xfrm>
            <a:off x="4143375" y="3357563"/>
            <a:ext cx="642938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00034" y="2071678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ВХОД</a:t>
            </a:r>
            <a:endParaRPr lang="ru-RU" b="1" dirty="0"/>
          </a:p>
        </p:txBody>
      </p:sp>
      <p:sp>
        <p:nvSpPr>
          <p:cNvPr id="55" name="Пятно 1 54"/>
          <p:cNvSpPr/>
          <p:nvPr/>
        </p:nvSpPr>
        <p:spPr>
          <a:xfrm>
            <a:off x="4214813" y="1857375"/>
            <a:ext cx="571500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6357938" y="1714500"/>
            <a:ext cx="428625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3643313" y="1571625"/>
            <a:ext cx="500062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4876" y="3714752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ВЫХОД</a:t>
            </a:r>
            <a:endParaRPr lang="ru-RU" b="1" dirty="0"/>
          </a:p>
        </p:txBody>
      </p:sp>
      <p:sp>
        <p:nvSpPr>
          <p:cNvPr id="114" name="Пятно 1 113"/>
          <p:cNvSpPr/>
          <p:nvPr/>
        </p:nvSpPr>
        <p:spPr>
          <a:xfrm>
            <a:off x="5000628" y="5143512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9" name="Пятно 1 118"/>
          <p:cNvSpPr/>
          <p:nvPr/>
        </p:nvSpPr>
        <p:spPr>
          <a:xfrm>
            <a:off x="5000628" y="5429264"/>
            <a:ext cx="428625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0" name="Пятно 1 119"/>
          <p:cNvSpPr/>
          <p:nvPr/>
        </p:nvSpPr>
        <p:spPr>
          <a:xfrm>
            <a:off x="5000628" y="5857892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1643063" y="3429000"/>
            <a:ext cx="500062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142875" y="4286250"/>
            <a:ext cx="357188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ятно 1 66"/>
          <p:cNvSpPr/>
          <p:nvPr/>
        </p:nvSpPr>
        <p:spPr>
          <a:xfrm>
            <a:off x="5000628" y="6143644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214313" y="1785938"/>
            <a:ext cx="6357937" cy="4429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57438" y="3286125"/>
            <a:ext cx="2071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85852" y="4714876"/>
            <a:ext cx="4214836" cy="71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4000500" y="2928938"/>
            <a:ext cx="12858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2428875" y="3000375"/>
            <a:ext cx="171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Федеральный</a:t>
            </a: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2071688" y="4357688"/>
            <a:ext cx="2786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Региональный</a:t>
            </a:r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2071688" y="5715000"/>
            <a:ext cx="2571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Уровень ОО</a:t>
            </a:r>
          </a:p>
        </p:txBody>
      </p:sp>
      <p:sp>
        <p:nvSpPr>
          <p:cNvPr id="18" name="Содержимое 4"/>
          <p:cNvSpPr txBox="1">
            <a:spLocks/>
          </p:cNvSpPr>
          <p:nvPr/>
        </p:nvSpPr>
        <p:spPr bwMode="auto">
          <a:xfrm>
            <a:off x="1214438" y="5357813"/>
            <a:ext cx="571500" cy="50006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defTabSz="914400" eaLnBrk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/>
              <a:t>1</a:t>
            </a:r>
          </a:p>
        </p:txBody>
      </p:sp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2500313" y="4929188"/>
            <a:ext cx="571500" cy="50006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defTabSz="914400" eaLnBrk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/>
              <a:t>2</a:t>
            </a: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 bwMode="auto">
          <a:xfrm>
            <a:off x="4929188" y="5357813"/>
            <a:ext cx="571500" cy="50006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defTabSz="914400" eaLnBrk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/>
              <a:t>4</a:t>
            </a:r>
          </a:p>
        </p:txBody>
      </p:sp>
      <p:sp>
        <p:nvSpPr>
          <p:cNvPr id="25" name="Содержимое 4"/>
          <p:cNvSpPr txBox="1">
            <a:spLocks/>
          </p:cNvSpPr>
          <p:nvPr/>
        </p:nvSpPr>
        <p:spPr bwMode="auto">
          <a:xfrm>
            <a:off x="3786188" y="4929188"/>
            <a:ext cx="571500" cy="50006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defTabSz="914400" eaLnBrk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/>
              <a:t>3</a:t>
            </a:r>
          </a:p>
        </p:txBody>
      </p:sp>
      <p:sp>
        <p:nvSpPr>
          <p:cNvPr id="5134" name="Прямоугольник 26"/>
          <p:cNvSpPr>
            <a:spLocks noChangeArrowheads="1"/>
          </p:cNvSpPr>
          <p:nvPr/>
        </p:nvSpPr>
        <p:spPr bwMode="auto">
          <a:xfrm>
            <a:off x="285720" y="28572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Пирамида проблем процесса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</a:p>
          <a:p>
            <a:r>
              <a:rPr lang="ru-RU" sz="2400" dirty="0" smtClean="0"/>
              <a:t>Сокращение </a:t>
            </a:r>
            <a:r>
              <a:rPr lang="ru-RU" sz="2400" dirty="0" smtClean="0"/>
              <a:t>времени на сбор и </a:t>
            </a:r>
            <a:endParaRPr lang="ru-RU" sz="2400" dirty="0" smtClean="0"/>
          </a:p>
          <a:p>
            <a:r>
              <a:rPr lang="ru-RU" sz="2400" dirty="0" smtClean="0"/>
              <a:t>обработку </a:t>
            </a:r>
            <a:r>
              <a:rPr lang="ru-RU" sz="2400" dirty="0" smtClean="0"/>
              <a:t>медицинских </a:t>
            </a:r>
            <a:r>
              <a:rPr lang="ru-RU" sz="2400" dirty="0" smtClean="0"/>
              <a:t>данных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28688" y="2571750"/>
            <a:ext cx="1785937" cy="357188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75" y="4000500"/>
            <a:ext cx="1785938" cy="357188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5137" name="TextBox 66"/>
          <p:cNvSpPr txBox="1">
            <a:spLocks noChangeArrowheads="1"/>
          </p:cNvSpPr>
          <p:nvPr/>
        </p:nvSpPr>
        <p:spPr bwMode="auto">
          <a:xfrm>
            <a:off x="5715000" y="2643182"/>
            <a:ext cx="3429000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</a:rPr>
              <a:t>1.Длительный период ожидания  данных в </a:t>
            </a:r>
            <a:r>
              <a:rPr lang="ru-RU" sz="1400" dirty="0" smtClean="0">
                <a:solidFill>
                  <a:srgbClr val="000000"/>
                </a:solidFill>
              </a:rPr>
              <a:t>группах, классах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</a:rPr>
              <a:t>2.Длительность процесса уточнения данных за счет непунктуальности родителей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/>
              <a:t>3.Ручной подсчет данных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</a:rPr>
              <a:t>4.Отсутствие на рабочем месте</a:t>
            </a:r>
          </a:p>
          <a:p>
            <a:pPr marL="342900" indent="-342900">
              <a:lnSpc>
                <a:spcPct val="150000"/>
              </a:lnSpc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3938" y="6429375"/>
            <a:ext cx="4508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Franklin Gothic Medium" pitchFamily="34" charset="0"/>
              </a:rPr>
              <a:t> </a:t>
            </a:r>
            <a:r>
              <a:rPr sz="2000" smtClean="0"/>
              <a:t>Сокращение времени на сбор и </a:t>
            </a:r>
            <a:br>
              <a:rPr sz="2000" smtClean="0"/>
            </a:br>
            <a:r>
              <a:rPr sz="2000" smtClean="0"/>
              <a:t>обработку медицинских данных</a:t>
            </a:r>
            <a:endParaRPr sz="2000" b="1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85720" y="1857364"/>
            <a:ext cx="3120569" cy="6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Microsoft YaHei" pitchFamily="34" charset="-122"/>
              </a:rPr>
              <a:t>Длительный период ожидания данных в </a:t>
            </a:r>
            <a:r>
              <a:rPr lang="ru-RU" sz="1200" b="1" dirty="0" smtClean="0">
                <a:solidFill>
                  <a:srgbClr val="FF0000"/>
                </a:solidFill>
                <a:ea typeface="Microsoft YaHei" pitchFamily="34" charset="-122"/>
              </a:rPr>
              <a:t>группах, классах</a:t>
            </a:r>
            <a:endParaRPr lang="ru-RU" sz="1200" b="1" dirty="0" smtClean="0">
              <a:solidFill>
                <a:srgbClr val="FF0000"/>
              </a:solidFill>
              <a:ea typeface="Microsoft YaHei" pitchFamily="34" charset="-122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786182" y="2357430"/>
            <a:ext cx="2944813" cy="4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indent="1905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Microsoft YaHei" pitchFamily="34" charset="-122"/>
              </a:rPr>
              <a:t>Создание групп в </a:t>
            </a:r>
            <a:r>
              <a:rPr lang="ru-RU" sz="1200" b="1" dirty="0" err="1" smtClean="0">
                <a:solidFill>
                  <a:srgbClr val="000000"/>
                </a:solidFill>
                <a:ea typeface="Microsoft YaHei" pitchFamily="34" charset="-122"/>
              </a:rPr>
              <a:t>м</a:t>
            </a:r>
            <a:r>
              <a:rPr lang="ru-RU" sz="1200" b="1" dirty="0" err="1" smtClean="0"/>
              <a:t>ессенджерах</a:t>
            </a:r>
            <a:endParaRPr lang="ru-RU" sz="1200" b="1" dirty="0" smtClean="0">
              <a:solidFill>
                <a:srgbClr val="000000"/>
              </a:solidFill>
              <a:ea typeface="Microsoft YaHei" pitchFamily="34" charset="-122"/>
            </a:endParaRPr>
          </a:p>
          <a:p>
            <a:pPr lvl="0" indent="1905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29586" y="2357430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14413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571868" y="242886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786578" y="242886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14282" y="2500306"/>
            <a:ext cx="322786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Microsoft YaHei" pitchFamily="34" charset="-122"/>
              </a:rPr>
              <a:t>Длительность процесса уточнения данных за счет непунктуальности родителей</a:t>
            </a:r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214282" y="3571876"/>
            <a:ext cx="3143240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ea typeface="Microsoft YaHei" pitchFamily="34" charset="-122"/>
              </a:rPr>
              <a:t>Ручной подсчет данных</a:t>
            </a:r>
          </a:p>
        </p:txBody>
      </p:sp>
      <p:sp>
        <p:nvSpPr>
          <p:cNvPr id="25621" name="TextBox 41"/>
          <p:cNvSpPr txBox="1">
            <a:spLocks noChangeArrowheads="1"/>
          </p:cNvSpPr>
          <p:nvPr/>
        </p:nvSpPr>
        <p:spPr bwMode="auto">
          <a:xfrm>
            <a:off x="3857620" y="3357562"/>
            <a:ext cx="29448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Microsoft YaHei" pitchFamily="34" charset="-122"/>
              </a:rPr>
              <a:t>Подготовка электронных таблиц в </a:t>
            </a:r>
            <a:r>
              <a:rPr lang="en-US" sz="1200" b="1" dirty="0" smtClean="0">
                <a:solidFill>
                  <a:srgbClr val="000000"/>
                </a:solidFill>
                <a:ea typeface="Microsoft YaHei" pitchFamily="34" charset="-122"/>
              </a:rPr>
              <a:t>Ex</a:t>
            </a:r>
            <a:r>
              <a:rPr lang="ru-RU" sz="1200" b="1" dirty="0" smtClean="0">
                <a:solidFill>
                  <a:srgbClr val="000000"/>
                </a:solidFill>
                <a:ea typeface="Microsoft YaHei" pitchFamily="34" charset="-122"/>
              </a:rPr>
              <a:t>с</a:t>
            </a:r>
            <a:r>
              <a:rPr lang="en-US" sz="1200" b="1" dirty="0" smtClean="0">
                <a:solidFill>
                  <a:srgbClr val="000000"/>
                </a:solidFill>
                <a:ea typeface="Microsoft YaHei" pitchFamily="34" charset="-122"/>
              </a:rPr>
              <a:t>el</a:t>
            </a:r>
            <a:r>
              <a:rPr lang="ru-RU" sz="1200" b="1" dirty="0" smtClean="0">
                <a:solidFill>
                  <a:srgbClr val="000000"/>
                </a:solidFill>
                <a:ea typeface="Microsoft YaHei" pitchFamily="34" charset="-122"/>
              </a:rPr>
              <a:t>  для внесения и обработки  данных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17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14282" y="4286256"/>
            <a:ext cx="328136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Отсутствие на рабочем месте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832671" y="4238774"/>
            <a:ext cx="29448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/>
              <a:t>Подключение к единым  электронным формам связи</a:t>
            </a: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7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2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214688" y="1857375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14362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364331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785926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>
          <a:xfrm>
            <a:off x="60448" y="385762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tabLst>
                <a:tab pos="630238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Franklin Gothic Medium" pitchFamily="34" charset="0"/>
              </a:rPr>
              <a:t>Карта целевого состояния процесса</a:t>
            </a:r>
            <a:br>
              <a:rPr lang="ru-RU" sz="2000" b="1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sz="2000" smtClean="0"/>
              <a:t> Сокращение времени на сбор и </a:t>
            </a:r>
            <a:br>
              <a:rPr sz="2000" smtClean="0"/>
            </a:br>
            <a:r>
              <a:rPr sz="2000" smtClean="0"/>
              <a:t>обработку медицинских данных</a:t>
            </a:r>
            <a:endParaRPr lang="ru-RU" sz="2000" b="1" dirty="0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143116"/>
            <a:ext cx="1928826" cy="1214446"/>
          </a:xfrm>
          <a:prstGeom prst="rect">
            <a:avLst/>
          </a:prstGeom>
          <a:solidFill>
            <a:srgbClr val="C7CDD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Заместитель директора</a:t>
            </a:r>
            <a:endParaRPr lang="ru-RU" sz="1100" strike="sngStrike" dirty="0"/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/>
              <a:t>Поручение о предоставлении  информации о посещаемости и заболеваемости в  </a:t>
            </a:r>
            <a:r>
              <a:rPr lang="ru-RU" sz="900" dirty="0" smtClean="0"/>
              <a:t>МКОУ</a:t>
            </a:r>
            <a:endParaRPr lang="ru-RU" sz="900" dirty="0"/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(3-5 мин.)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7188" y="3143250"/>
            <a:ext cx="192881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357563" y="2143125"/>
            <a:ext cx="1714500" cy="1214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ea typeface="Microsoft YaHei" pitchFamily="34" charset="-122"/>
              </a:rPr>
              <a:t>Мед. сестра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Уточнение информации  у воспитателей групп</a:t>
            </a:r>
          </a:p>
          <a:p>
            <a:pPr algn="ctr" hangingPunct="1">
              <a:lnSpc>
                <a:spcPct val="107000"/>
              </a:lnSpc>
              <a:buClrTx/>
              <a:buSzTx/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(группы в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мессенджерах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  <a:ea typeface="Microsoft YaHei" pitchFamily="34" charset="-122"/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ea typeface="Microsoft YaHei" pitchFamily="34" charset="-122"/>
              </a:rPr>
              <a:t>(25-30 мин.) 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500688" y="2571750"/>
            <a:ext cx="352425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357563" y="3143250"/>
            <a:ext cx="17145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142976" y="3857628"/>
            <a:ext cx="2000250" cy="1285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Мед. 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Передача информации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Зам.директора</a:t>
            </a:r>
            <a:endParaRPr lang="ru-RU" sz="11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(по единым  электронным формам связи)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(2-3 мин.)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3286116" y="4286256"/>
            <a:ext cx="357187" cy="2143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42976" y="4857760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857620" y="3929066"/>
            <a:ext cx="2000250" cy="1285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Заместитель директора</a:t>
            </a:r>
            <a:endParaRPr lang="ru-RU" sz="11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/>
              <a:t>Заполнение бланка и отправка информации в соответствии с запросом</a:t>
            </a: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(использование электронных таблиц 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Ex</a:t>
            </a: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el</a:t>
            </a: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)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 (2-3 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642910" y="4429132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000496" y="4786322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72198" y="5643578"/>
            <a:ext cx="2643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 =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46 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мин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Экономия  =  29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5786" y="3643314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86500" y="2071688"/>
            <a:ext cx="1714500" cy="1285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/>
              <a:t>Мед. сестра</a:t>
            </a:r>
            <a:endParaRPr lang="ru-RU" sz="700" b="1" dirty="0"/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r>
              <a:rPr lang="ru-RU" sz="900" dirty="0">
                <a:cs typeface="Times New Roman" panose="02020603050405020304" pitchFamily="18" charset="0"/>
              </a:rPr>
              <a:t>Анализ полученной информации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(использование электронных таблиц 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Ex</a:t>
            </a: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el</a:t>
            </a:r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)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 (3-5 мин.)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286500" y="2357438"/>
            <a:ext cx="17145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715125"/>
            <a:ext cx="347662" cy="285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D245CFF-CBEF-459C-AEF8-37118D32306B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57188" y="2357438"/>
            <a:ext cx="1928812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1142976" y="4143380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357563" y="2357438"/>
            <a:ext cx="17145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6286500" y="3143250"/>
            <a:ext cx="17145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857620" y="4214818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2714625" y="2643188"/>
            <a:ext cx="309563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2143116"/>
            <a:ext cx="214282" cy="12955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ВХОД</a:t>
            </a:r>
            <a:endParaRPr lang="ru-RU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857884" y="3857628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ВЫХОД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366814" y="6010292"/>
            <a:ext cx="19288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изменилось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714744" y="6000768"/>
            <a:ext cx="1714512" cy="369332"/>
          </a:xfrm>
          <a:prstGeom prst="rect">
            <a:avLst/>
          </a:prstGeom>
          <a:solidFill>
            <a:srgbClr val="C7CDD7"/>
          </a:solidFill>
          <a:ln>
            <a:solidFill>
              <a:srgbClr val="0028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Изменилось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38" name="think-cell Slide" r:id="rId4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974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4532114"/>
              </p:ext>
            </p:extLst>
          </p:nvPr>
        </p:nvGraphicFramePr>
        <p:xfrm>
          <a:off x="247650" y="764705"/>
          <a:ext cx="8716839" cy="568863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36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6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9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5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Длительный период ожидания данных в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группах, классах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Созданы</a:t>
                      </a:r>
                      <a:r>
                        <a:rPr lang="ru-RU" sz="1800" baseline="0" dirty="0" smtClean="0">
                          <a:effectLst/>
                        </a:rPr>
                        <a:t> группы в мессенджерах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99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Длительный процесс уточнения данных за счет непунктуальности родителей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39" name="Picture 3" descr="C:\Users\User\Downloads\Screenshot_2021-03-03-17-46-58.png"/>
          <p:cNvPicPr>
            <a:picLocks noChangeAspect="1" noChangeArrowheads="1"/>
          </p:cNvPicPr>
          <p:nvPr/>
        </p:nvPicPr>
        <p:blipFill>
          <a:blip r:embed="rId5"/>
          <a:srcRect t="4166"/>
          <a:stretch>
            <a:fillRect/>
          </a:stretch>
        </p:blipFill>
        <p:spPr bwMode="auto">
          <a:xfrm>
            <a:off x="5929322" y="1928801"/>
            <a:ext cx="2337246" cy="398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59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362" name="think-cell Slide" r:id="rId4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974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039916"/>
              </p:ext>
            </p:extLst>
          </p:nvPr>
        </p:nvGraphicFramePr>
        <p:xfrm>
          <a:off x="247650" y="476673"/>
          <a:ext cx="8716839" cy="555142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64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4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33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</a:rPr>
                        <a:t>Ручной подсчет данных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Подготовлена электронная таблица в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Exсel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для внесения и обработки  данных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484784"/>
            <a:ext cx="290167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485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11208</TotalTime>
  <Words>557</Words>
  <Application>Microsoft Office PowerPoint</Application>
  <PresentationFormat>Экран (4:3)</PresentationFormat>
  <Paragraphs>183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think-cell Slide</vt:lpstr>
      <vt:lpstr>«Сокращение времени на сбор и обработку медицинских данных» </vt:lpstr>
      <vt:lpstr>Команда проекта</vt:lpstr>
      <vt:lpstr>Паспорт проекта  </vt:lpstr>
      <vt:lpstr>Карта текущего состояния процесса Сокращение времени на сбор и  обработку медицинских данных</vt:lpstr>
      <vt:lpstr>Слайд 5</vt:lpstr>
      <vt:lpstr>Анализ проблем процесса   Сокращение времени на сбор и  обработку медицинских данных</vt:lpstr>
      <vt:lpstr>Карта целевого состояния процесса  Сокращение времени на сбор и  обработку медицинских данных</vt:lpstr>
      <vt:lpstr>Достигнутые результаты (было и стало) </vt:lpstr>
      <vt:lpstr>Слайд 9</vt:lpstr>
      <vt:lpstr>Слайд 10</vt:lpstr>
      <vt:lpstr>Приглашаем 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662</cp:revision>
  <cp:lastPrinted>2019-02-18T01:46:55Z</cp:lastPrinted>
  <dcterms:created xsi:type="dcterms:W3CDTF">2007-01-29T08:57:19Z</dcterms:created>
  <dcterms:modified xsi:type="dcterms:W3CDTF">2021-03-03T10:49:02Z</dcterms:modified>
</cp:coreProperties>
</file>