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80" r:id="rId5"/>
    <p:sldId id="279" r:id="rId6"/>
    <p:sldId id="281" r:id="rId7"/>
    <p:sldId id="286" r:id="rId8"/>
    <p:sldId id="285" r:id="rId9"/>
    <p:sldId id="283" r:id="rId10"/>
    <p:sldId id="284" r:id="rId11"/>
    <p:sldId id="276" r:id="rId12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6FB"/>
    <a:srgbClr val="D1FBFF"/>
    <a:srgbClr val="C7CDD7"/>
    <a:srgbClr val="000066"/>
    <a:srgbClr val="003366"/>
    <a:srgbClr val="327FBE"/>
    <a:srgbClr val="AFF7FF"/>
    <a:srgbClr val="0091FE"/>
    <a:srgbClr val="5D9FD5"/>
    <a:srgbClr val="383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9645" autoAdjust="0"/>
  </p:normalViewPr>
  <p:slideViewPr>
    <p:cSldViewPr>
      <p:cViewPr>
        <p:scale>
          <a:sx n="73" d="100"/>
          <a:sy n="73" d="100"/>
        </p:scale>
        <p:origin x="-2814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</dgm:pt>
    <dgm:pt modelId="{F014B99B-BC0F-4D51-AA35-03139CBC5BDF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 sz="1200" b="1" dirty="0" smtClean="0"/>
        </a:p>
        <a:p>
          <a:endParaRPr lang="ru-RU" sz="1200" b="1" dirty="0" smtClean="0"/>
        </a:p>
        <a:p>
          <a:r>
            <a:rPr lang="ru-RU" sz="1200" b="1" dirty="0" smtClean="0"/>
            <a:t>Федеральный </a:t>
          </a:r>
        </a:p>
        <a:p>
          <a:r>
            <a:rPr lang="ru-RU" sz="1200" b="1" dirty="0" smtClean="0"/>
            <a:t>уровень</a:t>
          </a:r>
          <a:endParaRPr lang="ru-RU" sz="1200" b="1" dirty="0"/>
        </a:p>
      </dgm:t>
    </dgm:pt>
    <dgm:pt modelId="{547044BC-B29A-41C2-9396-2C63C92CED4B}" type="parTrans" cxnId="{DF277F6E-5463-4336-ABDE-6CE9BBB5760E}">
      <dgm:prSet/>
      <dgm:spPr/>
      <dgm:t>
        <a:bodyPr/>
        <a:lstStyle/>
        <a:p>
          <a:endParaRPr lang="ru-RU" b="1"/>
        </a:p>
      </dgm:t>
    </dgm:pt>
    <dgm:pt modelId="{310293B5-AF1E-4EB5-9AC5-576D9AB28450}" type="sibTrans" cxnId="{DF277F6E-5463-4336-ABDE-6CE9BBB5760E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rgbClr val="FFC000">
            <a:alpha val="70000"/>
          </a:srgbClr>
        </a:solidFill>
      </dgm:spPr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061A8EDF-95EB-4ED1-B54D-E85549B7DDD2}" type="parTrans" cxnId="{AE28E987-068C-4050-9EA0-6987A9368CE5}">
      <dgm:prSet/>
      <dgm:spPr/>
      <dgm:t>
        <a:bodyPr/>
        <a:lstStyle/>
        <a:p>
          <a:endParaRPr lang="ru-RU" b="1"/>
        </a:p>
      </dgm:t>
    </dgm:pt>
    <dgm:pt modelId="{8A73D853-84E8-4FCE-B4F9-A28E61B55BFC}" type="sibTrans" cxnId="{AE28E987-068C-4050-9EA0-6987A9368CE5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ru-RU" sz="1200" b="1" dirty="0" smtClean="0"/>
            <a:t>Уровень </a:t>
          </a:r>
          <a:r>
            <a:rPr lang="ru-RU" sz="1200" b="1" dirty="0"/>
            <a:t>организации</a:t>
          </a:r>
        </a:p>
      </dgm:t>
    </dgm:pt>
    <dgm:pt modelId="{48549D1C-43AC-47BA-B869-251333E1E3E6}" type="parTrans" cxnId="{E7AC5795-AE57-4629-9DCD-7B603559995E}">
      <dgm:prSet/>
      <dgm:spPr/>
      <dgm:t>
        <a:bodyPr/>
        <a:lstStyle/>
        <a:p>
          <a:endParaRPr lang="ru-RU" b="1"/>
        </a:p>
      </dgm:t>
    </dgm:pt>
    <dgm:pt modelId="{FDF2E5F5-8F13-4FFA-81A9-3BFDEEE2F092}" type="sibTrans" cxnId="{E7AC5795-AE57-4629-9DCD-7B603559995E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</dgm:pt>
    <dgm:pt modelId="{8E592AC7-B094-488F-86DE-8B46AA43A5F7}" type="pres">
      <dgm:prSet presAssocID="{F014B99B-BC0F-4D51-AA35-03139CBC5BDF}" presName="Name8" presStyleCnt="0"/>
      <dgm:spPr/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 presStyleCnt="0"/>
      <dgm:spPr/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 presStyleCnt="0"/>
      <dgm:spPr/>
    </dgm:pt>
    <dgm:pt modelId="{3405B94A-B110-4EB0-B99D-680A85764021}" type="pres">
      <dgm:prSet presAssocID="{8380A261-4409-4C6B-8A07-0D64C5422F6D}" presName="level" presStyleLbl="node1" presStyleIdx="2" presStyleCnt="3" custLinFactNeighborX="1273" custLinFactNeighborY="-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8D7F89-CE4A-4212-901A-01D4F74F1612}" type="presOf" srcId="{C055D918-0D48-44D3-9287-CAE1B93EB64A}" destId="{8C222443-D6D5-437E-8A06-7845FF64044F}" srcOrd="0" destOrd="0" presId="urn:microsoft.com/office/officeart/2005/8/layout/pyramid1"/>
    <dgm:cxn modelId="{496873CA-97D3-4D4F-8A9F-AC7F93B3BD1A}" type="presOf" srcId="{CBB2EDB4-08BF-49DB-9282-C363CE23E3D0}" destId="{8064A9E2-4365-4891-A563-4210D9FE6047}" srcOrd="1" destOrd="0" presId="urn:microsoft.com/office/officeart/2005/8/layout/pyramid1"/>
    <dgm:cxn modelId="{865812AE-0720-4902-9E08-E1024FB5875F}" type="presOf" srcId="{CBB2EDB4-08BF-49DB-9282-C363CE23E3D0}" destId="{7099C5AD-A666-455F-9144-31509FAE35FB}" srcOrd="0" destOrd="0" presId="urn:microsoft.com/office/officeart/2005/8/layout/pyramid1"/>
    <dgm:cxn modelId="{D85CC246-2A3A-4E80-A644-7060E0596768}" type="presOf" srcId="{F014B99B-BC0F-4D51-AA35-03139CBC5BDF}" destId="{47753778-DDCD-4F66-8671-0963E55AC1AB}" srcOrd="0" destOrd="0" presId="urn:microsoft.com/office/officeart/2005/8/layout/pyramid1"/>
    <dgm:cxn modelId="{C636AF9A-8438-4519-AD2F-5CF268DD037B}" type="presOf" srcId="{8380A261-4409-4C6B-8A07-0D64C5422F6D}" destId="{EB789FCB-B92C-4A52-BB06-4A95FA62001B}" srcOrd="1" destOrd="0" presId="urn:microsoft.com/office/officeart/2005/8/layout/pyramid1"/>
    <dgm:cxn modelId="{DF277F6E-5463-4336-ABDE-6CE9BBB5760E}" srcId="{C055D918-0D48-44D3-9287-CAE1B93EB64A}" destId="{F014B99B-BC0F-4D51-AA35-03139CBC5BDF}" srcOrd="0" destOrd="0" parTransId="{547044BC-B29A-41C2-9396-2C63C92CED4B}" sibTransId="{310293B5-AF1E-4EB5-9AC5-576D9AB28450}"/>
    <dgm:cxn modelId="{40E6C402-487C-4FFB-8A70-4FDC263B1753}" type="presOf" srcId="{8380A261-4409-4C6B-8A07-0D64C5422F6D}" destId="{3405B94A-B110-4EB0-B99D-680A85764021}" srcOrd="0" destOrd="0" presId="urn:microsoft.com/office/officeart/2005/8/layout/pyramid1"/>
    <dgm:cxn modelId="{E7AC5795-AE57-4629-9DCD-7B603559995E}" srcId="{C055D918-0D48-44D3-9287-CAE1B93EB64A}" destId="{8380A261-4409-4C6B-8A07-0D64C5422F6D}" srcOrd="2" destOrd="0" parTransId="{48549D1C-43AC-47BA-B869-251333E1E3E6}" sibTransId="{FDF2E5F5-8F13-4FFA-81A9-3BFDEEE2F092}"/>
    <dgm:cxn modelId="{FF361076-26C5-42FC-B87C-319CA50E0B13}" type="presOf" srcId="{F014B99B-BC0F-4D51-AA35-03139CBC5BDF}" destId="{158BBE6D-1C8E-4142-827F-B1B32D20364B}" srcOrd="1" destOrd="0" presId="urn:microsoft.com/office/officeart/2005/8/layout/pyramid1"/>
    <dgm:cxn modelId="{AE28E987-068C-4050-9EA0-6987A9368CE5}" srcId="{C055D918-0D48-44D3-9287-CAE1B93EB64A}" destId="{CBB2EDB4-08BF-49DB-9282-C363CE23E3D0}" srcOrd="1" destOrd="0" parTransId="{061A8EDF-95EB-4ED1-B54D-E85549B7DDD2}" sibTransId="{8A73D853-84E8-4FCE-B4F9-A28E61B55BFC}"/>
    <dgm:cxn modelId="{D497B439-405C-4BC1-BF81-2010F7D48BC0}" type="presParOf" srcId="{8C222443-D6D5-437E-8A06-7845FF64044F}" destId="{8E592AC7-B094-488F-86DE-8B46AA43A5F7}" srcOrd="0" destOrd="0" presId="urn:microsoft.com/office/officeart/2005/8/layout/pyramid1"/>
    <dgm:cxn modelId="{FCF8D83E-4B51-4F7C-9CD7-C82EFDE7D1C8}" type="presParOf" srcId="{8E592AC7-B094-488F-86DE-8B46AA43A5F7}" destId="{47753778-DDCD-4F66-8671-0963E55AC1AB}" srcOrd="0" destOrd="0" presId="urn:microsoft.com/office/officeart/2005/8/layout/pyramid1"/>
    <dgm:cxn modelId="{06BBF671-2848-4D71-BD5A-A2071A70D0C3}" type="presParOf" srcId="{8E592AC7-B094-488F-86DE-8B46AA43A5F7}" destId="{158BBE6D-1C8E-4142-827F-B1B32D20364B}" srcOrd="1" destOrd="0" presId="urn:microsoft.com/office/officeart/2005/8/layout/pyramid1"/>
    <dgm:cxn modelId="{38CFBDC3-4C85-4D17-A1E5-60641464513E}" type="presParOf" srcId="{8C222443-D6D5-437E-8A06-7845FF64044F}" destId="{08609C55-E487-4600-AFD0-8994D3888F22}" srcOrd="1" destOrd="0" presId="urn:microsoft.com/office/officeart/2005/8/layout/pyramid1"/>
    <dgm:cxn modelId="{C583A069-4465-4E92-A8E0-00A8F4A46EAD}" type="presParOf" srcId="{08609C55-E487-4600-AFD0-8994D3888F22}" destId="{7099C5AD-A666-455F-9144-31509FAE35FB}" srcOrd="0" destOrd="0" presId="urn:microsoft.com/office/officeart/2005/8/layout/pyramid1"/>
    <dgm:cxn modelId="{143B1646-7289-43FF-ABD8-4DB4E81D0C72}" type="presParOf" srcId="{08609C55-E487-4600-AFD0-8994D3888F22}" destId="{8064A9E2-4365-4891-A563-4210D9FE6047}" srcOrd="1" destOrd="0" presId="urn:microsoft.com/office/officeart/2005/8/layout/pyramid1"/>
    <dgm:cxn modelId="{2370C380-3287-4C8A-BF53-3BF147F777A1}" type="presParOf" srcId="{8C222443-D6D5-437E-8A06-7845FF64044F}" destId="{4E66420A-6794-4210-A8DC-A681DFE94B26}" srcOrd="2" destOrd="0" presId="urn:microsoft.com/office/officeart/2005/8/layout/pyramid1"/>
    <dgm:cxn modelId="{F4930D9A-F09B-4E67-89EE-334923969713}" type="presParOf" srcId="{4E66420A-6794-4210-A8DC-A681DFE94B26}" destId="{3405B94A-B110-4EB0-B99D-680A85764021}" srcOrd="0" destOrd="0" presId="urn:microsoft.com/office/officeart/2005/8/layout/pyramid1"/>
    <dgm:cxn modelId="{0075681B-C7C6-4D6E-A09E-55B71B185383}" type="presParOf" srcId="{4E66420A-6794-4210-A8DC-A681DFE94B26}" destId="{EB789FCB-B92C-4A52-BB06-4A95FA62001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53778-DDCD-4F66-8671-0963E55AC1AB}">
      <dsp:nvSpPr>
        <dsp:cNvPr id="0" name=""/>
        <dsp:cNvSpPr/>
      </dsp:nvSpPr>
      <dsp:spPr>
        <a:xfrm>
          <a:off x="1989867" y="0"/>
          <a:ext cx="1989867" cy="1486488"/>
        </a:xfrm>
        <a:prstGeom prst="trapezoid">
          <a:avLst>
            <a:gd name="adj" fmla="val 66932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Федеральный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уровень</a:t>
          </a:r>
          <a:endParaRPr lang="ru-RU" sz="1200" b="1" kern="1200" dirty="0"/>
        </a:p>
      </dsp:txBody>
      <dsp:txXfrm>
        <a:off x="1989867" y="0"/>
        <a:ext cx="1989867" cy="1486488"/>
      </dsp:txXfrm>
    </dsp:sp>
    <dsp:sp modelId="{7099C5AD-A666-455F-9144-31509FAE35FB}">
      <dsp:nvSpPr>
        <dsp:cNvPr id="0" name=""/>
        <dsp:cNvSpPr/>
      </dsp:nvSpPr>
      <dsp:spPr>
        <a:xfrm>
          <a:off x="987809" y="1500892"/>
          <a:ext cx="3979734" cy="1486488"/>
        </a:xfrm>
        <a:prstGeom prst="trapezoid">
          <a:avLst>
            <a:gd name="adj" fmla="val 66932"/>
          </a:avLst>
        </a:prstGeom>
        <a:solidFill>
          <a:srgbClr val="FFC000">
            <a:alpha val="7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Региональный уровень</a:t>
          </a:r>
        </a:p>
      </dsp:txBody>
      <dsp:txXfrm>
        <a:off x="1684263" y="1500892"/>
        <a:ext cx="2586827" cy="1486488"/>
      </dsp:txXfrm>
    </dsp:sp>
    <dsp:sp modelId="{3405B94A-B110-4EB0-B99D-680A85764021}">
      <dsp:nvSpPr>
        <dsp:cNvPr id="0" name=""/>
        <dsp:cNvSpPr/>
      </dsp:nvSpPr>
      <dsp:spPr>
        <a:xfrm>
          <a:off x="0" y="2958572"/>
          <a:ext cx="5969601" cy="1486488"/>
        </a:xfrm>
        <a:prstGeom prst="trapezoid">
          <a:avLst>
            <a:gd name="adj" fmla="val 66932"/>
          </a:avLst>
        </a:prstGeom>
        <a:solidFill>
          <a:schemeClr val="accent2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Уровень </a:t>
          </a:r>
          <a:r>
            <a:rPr lang="ru-RU" sz="1200" b="1" kern="1200" dirty="0"/>
            <a:t>организации</a:t>
          </a:r>
        </a:p>
      </dsp:txBody>
      <dsp:txXfrm>
        <a:off x="1044680" y="2958572"/>
        <a:ext cx="3880241" cy="1486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78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 smtClean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  <a:endParaRPr lang="ru-RU" sz="32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 smtClean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5.jpe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jpe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-sad33.ucoz.ru/index/sport_bez_granic/0-154" TargetMode="External"/><Relationship Id="rId2" Type="http://schemas.openxmlformats.org/officeDocument/2006/relationships/hyperlink" Target="mailto:school-sad33@mail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jpe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jpe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84784"/>
            <a:ext cx="8072493" cy="2862322"/>
          </a:xfrm>
        </p:spPr>
        <p:txBody>
          <a:bodyPr/>
          <a:lstStyle/>
          <a:p>
            <a:r>
              <a:rPr sz="3600" smtClean="0"/>
              <a:t>«Сокращение времени у младших воспитателей на сдачу и получение белья </a:t>
            </a:r>
            <a:br>
              <a:rPr sz="3600" smtClean="0"/>
            </a:br>
            <a:r>
              <a:rPr sz="3600" smtClean="0"/>
              <a:t>МКОУ «НШДС №33 г.Юрги»</a:t>
            </a:r>
            <a:br>
              <a:rPr sz="3600" smtClean="0"/>
            </a:br>
            <a:endParaRPr sz="360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000636"/>
            <a:ext cx="5072098" cy="830997"/>
          </a:xfrm>
        </p:spPr>
        <p:txBody>
          <a:bodyPr/>
          <a:lstStyle/>
          <a:p>
            <a:r>
              <a:rPr b="1" smtClean="0">
                <a:latin typeface="Times New Roman" pitchFamily="18" charset="0"/>
                <a:cs typeface="Times New Roman" pitchFamily="18" charset="0"/>
              </a:rPr>
              <a:t>МКОУ "Начальная школа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b="1" smtClean="0">
                <a:latin typeface="Times New Roman" pitchFamily="18" charset="0"/>
                <a:cs typeface="Times New Roman" pitchFamily="18" charset="0"/>
              </a:rPr>
              <a:t> детский сад №33 г. Юрги"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Сайт\Эмблема\3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958702" cy="95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Сайт\Эмблема\2072452_gerb-urg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72008"/>
            <a:ext cx="632569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4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345943"/>
              </p:ext>
            </p:extLst>
          </p:nvPr>
        </p:nvGraphicFramePr>
        <p:xfrm>
          <a:off x="285720" y="1857364"/>
          <a:ext cx="8643998" cy="417408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254538"/>
                <a:gridCol w="2654466"/>
                <a:gridCol w="1650074"/>
                <a:gridCol w="3084920"/>
              </a:tblGrid>
              <a:tr h="375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b="1" u="none" strike="noStrike" spc="0" dirty="0">
                          <a:effectLst/>
                        </a:rPr>
                        <a:t>БЫЛО</a:t>
                      </a:r>
                      <a:endParaRPr lang="ru-RU" sz="16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6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b="1" u="none" strike="noStrike" spc="0" dirty="0">
                          <a:effectLst/>
                        </a:rPr>
                        <a:t>СТАЛО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</a:tr>
              <a:tr h="22529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Большая продолжительность выдачи белья</a:t>
                      </a:r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defRPr/>
                      </a:pPr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стандарта размещения  постельного белья по системе 5С </a:t>
                      </a:r>
                      <a:endParaRPr lang="ru-RU" sz="11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0510" algn="l"/>
                        </a:tabLst>
                        <a:defRPr/>
                      </a:pP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7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b="1" u="none" strike="noStrike" kern="1200" spc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Длительность процесса </a:t>
                      </a:r>
                      <a:r>
                        <a:rPr lang="ru-RU" sz="1300" b="1" u="none" strike="noStrike" kern="1200" spc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b="1" u="none" strike="noStrike" kern="1200" spc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25-45 </a:t>
                      </a:r>
                      <a:r>
                        <a:rPr lang="ru-RU" sz="1300" b="1" u="none" strike="noStrike" kern="1200" spc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</a:t>
                      </a: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b="1" u="none" strike="noStrike" kern="1200" spc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b="1" u="none" strike="noStrike" kern="1200" spc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Длительность процесса – </a:t>
                      </a:r>
                      <a:endParaRPr lang="ru-RU" sz="1300" b="1" u="none" strike="noStrike" kern="1200" spc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b="1" u="none" strike="noStrike" kern="1200" spc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18-29 мин</a:t>
                      </a:r>
                      <a:endParaRPr lang="ru-RU" sz="1300" b="1" u="none" strike="noStrike" kern="1200" spc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400" b="1" u="none" strike="noStrike" kern="1200" spc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</a:tr>
              <a:tr h="75971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времени классного руководителя на  подготовку к родительскому собранию«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</a:rPr>
                        <a:t>МКОУ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100" b="1" baseline="0" dirty="0" smtClean="0">
                          <a:effectLst/>
                        </a:rPr>
                        <a:t>«Начальная </a:t>
                      </a:r>
                      <a:r>
                        <a:rPr lang="ru-RU" sz="1100" b="1" baseline="0" dirty="0" err="1" smtClean="0">
                          <a:effectLst/>
                        </a:rPr>
                        <a:t>школа-детский</a:t>
                      </a:r>
                      <a:r>
                        <a:rPr lang="ru-RU" sz="1100" b="1" baseline="0" dirty="0" smtClean="0">
                          <a:effectLst/>
                        </a:rPr>
                        <a:t> сад №33 г.Юрги»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</a:rPr>
                        <a:t>с 45 </a:t>
                      </a:r>
                      <a:r>
                        <a:rPr lang="ru-RU" sz="1100" dirty="0">
                          <a:effectLst/>
                        </a:rPr>
                        <a:t>мин. до </a:t>
                      </a:r>
                      <a:r>
                        <a:rPr lang="ru-RU" sz="1100" dirty="0" smtClean="0">
                          <a:effectLst/>
                        </a:rPr>
                        <a:t>29 мин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3" descr="C:\Users\User\Downloads\IMG-20210303-WA000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2428868"/>
            <a:ext cx="1393041" cy="1857388"/>
          </a:xfrm>
          <a:prstGeom prst="rect">
            <a:avLst/>
          </a:prstGeom>
          <a:noFill/>
        </p:spPr>
      </p:pic>
      <p:sp>
        <p:nvSpPr>
          <p:cNvPr id="2053" name="AutoShape 5" descr="Прачка в детском саду - Юрист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Picture 3" descr="D:\Детский сад\НАЦ ПРОЕКТ\ЛИН ПРОЕКТ\f83a9625d5e19a9585cb938b0dc7.jpe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3" r="24074" b="24306"/>
          <a:stretch/>
        </p:blipFill>
        <p:spPr bwMode="auto">
          <a:xfrm>
            <a:off x="6516216" y="2298225"/>
            <a:ext cx="1914033" cy="212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593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714488"/>
            <a:ext cx="7670086" cy="1200329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3600" b="1" smtClean="0">
                <a:latin typeface="Times New Roman" pitchFamily="18" charset="0"/>
                <a:cs typeface="Times New Roman" pitchFamily="18" charset="0"/>
              </a:rPr>
              <a:t>риглашаем </a:t>
            </a:r>
            <a:br>
              <a:rPr sz="3600" b="1" smtClean="0">
                <a:latin typeface="Times New Roman" pitchFamily="18" charset="0"/>
                <a:cs typeface="Times New Roman" pitchFamily="18" charset="0"/>
              </a:rPr>
            </a:br>
            <a:r>
              <a:rPr sz="3600" b="1" smtClean="0">
                <a:latin typeface="Times New Roman" pitchFamily="18" charset="0"/>
                <a:cs typeface="Times New Roman" pitchFamily="18" charset="0"/>
              </a:rPr>
              <a:t>к сотрудничеству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876" y="5301208"/>
            <a:ext cx="3308732" cy="1077218"/>
          </a:xfrm>
        </p:spPr>
        <p:txBody>
          <a:bodyPr/>
          <a:lstStyle/>
          <a:p>
            <a:r>
              <a:rPr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school-sad33@mail.ru</a:t>
            </a:r>
            <a:endParaRPr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school-sad33.ucoz.ru/index/sport_bez_granic/0-154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Сайт\Эмблема\3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958702" cy="95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Сайт\Эмблема\2072452_gerb-urg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72008"/>
            <a:ext cx="632569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6492" y="188640"/>
            <a:ext cx="3396635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Команда проекта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00100" y="1500174"/>
            <a:ext cx="3600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Ворошилова Оксана Александровна – старшая медицинская сестра МКОУ «Начальная школа – детский сад №33 г. Юрги»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00364" y="2928934"/>
            <a:ext cx="360040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Погосян </a:t>
            </a:r>
            <a:r>
              <a:rPr lang="ru-RU" sz="1400" b="1" dirty="0" err="1" smtClean="0">
                <a:solidFill>
                  <a:srgbClr val="002060"/>
                </a:solidFill>
              </a:rPr>
              <a:t>Гаяне</a:t>
            </a:r>
            <a:r>
              <a:rPr lang="ru-RU" sz="1400" b="1" dirty="0" smtClean="0">
                <a:solidFill>
                  <a:srgbClr val="002060"/>
                </a:solidFill>
              </a:rPr>
              <a:t> Григорьевна - медсестра «Начальная школа – детский сад №33 г. Юрги»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22" y="307181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64305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4286256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000364" y="4214818"/>
            <a:ext cx="3600400" cy="81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err="1" smtClean="0">
                <a:solidFill>
                  <a:srgbClr val="002060"/>
                </a:solidFill>
              </a:rPr>
              <a:t>Вяткина</a:t>
            </a:r>
            <a:r>
              <a:rPr lang="ru-RU" sz="1400" b="1" dirty="0" smtClean="0">
                <a:solidFill>
                  <a:srgbClr val="002060"/>
                </a:solidFill>
              </a:rPr>
              <a:t> Валентина Николаевна</a:t>
            </a: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–прачка   МКОУ «Начальная школа – детский сад №33 г. Юрги»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1500174"/>
            <a:ext cx="360040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err="1" smtClean="0">
                <a:solidFill>
                  <a:srgbClr val="002060"/>
                </a:solidFill>
              </a:rPr>
              <a:t>Безгодова</a:t>
            </a:r>
            <a:r>
              <a:rPr lang="ru-RU" sz="1400" b="1" dirty="0" smtClean="0">
                <a:solidFill>
                  <a:srgbClr val="002060"/>
                </a:solidFill>
              </a:rPr>
              <a:t> Татьяна Валентиновна –завхоз МКОУ «Начальная школа – детский сад №33 г. Юрги»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6" y="164305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62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7161" y="116633"/>
            <a:ext cx="3497047" cy="669162"/>
          </a:xfrm>
        </p:spPr>
        <p:txBody>
          <a:bodyPr/>
          <a:lstStyle/>
          <a:p>
            <a:r>
              <a:rPr lang="ru-RU" dirty="0" smtClean="0"/>
              <a:t>Паспорт </a:t>
            </a:r>
            <a:r>
              <a:rPr lang="ru-RU" dirty="0"/>
              <a:t>проекта </a:t>
            </a:r>
            <a:br>
              <a:rPr lang="ru-RU" dirty="0"/>
            </a:br>
            <a:endParaRPr lang="ru-RU" sz="2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286776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95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Заголовок 1"/>
          <p:cNvSpPr>
            <a:spLocks noGrp="1"/>
          </p:cNvSpPr>
          <p:nvPr>
            <p:ph type="title"/>
          </p:nvPr>
        </p:nvSpPr>
        <p:spPr>
          <a:xfrm>
            <a:off x="0" y="142853"/>
            <a:ext cx="9144000" cy="1357322"/>
          </a:xfrm>
        </p:spPr>
        <p:txBody>
          <a:bodyPr>
            <a:normAutofit/>
          </a:bodyPr>
          <a:lstStyle/>
          <a:p>
            <a:pPr eaLnBrk="1" hangingPunct="1">
              <a:tabLst>
                <a:tab pos="630238" algn="l"/>
              </a:tabLst>
            </a:pPr>
            <a:r>
              <a:rPr lang="ru-RU" sz="1800" dirty="0" smtClean="0">
                <a:solidFill>
                  <a:schemeClr val="accent1"/>
                </a:solidFill>
                <a:latin typeface="Franklin Gothic Medium" pitchFamily="34" charset="0"/>
              </a:rPr>
              <a:t>Карта текущего состояния процесса</a:t>
            </a:r>
            <a:br>
              <a:rPr lang="ru-RU" sz="1800" dirty="0" smtClean="0">
                <a:solidFill>
                  <a:schemeClr val="accent1"/>
                </a:solidFill>
                <a:latin typeface="Franklin Gothic Medium" pitchFamily="34" charset="0"/>
              </a:rPr>
            </a:br>
            <a:r>
              <a:rPr sz="1800" smtClean="0"/>
              <a:t> «Сокращение времени у младших воспитателей </a:t>
            </a:r>
            <a:br>
              <a:rPr sz="1800" smtClean="0"/>
            </a:br>
            <a:r>
              <a:rPr sz="1800" smtClean="0"/>
              <a:t>на сдачу и получение белья </a:t>
            </a:r>
            <a:br>
              <a:rPr sz="1800" smtClean="0"/>
            </a:br>
            <a:r>
              <a:rPr sz="1800" smtClean="0"/>
              <a:t>МКОУ «НШДС №33 г.Юрги»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350" y="333375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endParaRPr lang="ru-RU" sz="3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071678"/>
            <a:ext cx="2071702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/>
              <a:t>Младший воспитатель</a:t>
            </a:r>
            <a:endParaRPr lang="ru-RU" sz="1000" strike="sngStrike" dirty="0"/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Смена (по графику ) постельного белья</a:t>
            </a:r>
          </a:p>
          <a:p>
            <a:pPr algn="ctr">
              <a:defRPr/>
            </a:pPr>
            <a:endParaRPr lang="ru-RU" sz="1000" dirty="0" smtClean="0"/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(10-15 мин.) 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28625" y="3071813"/>
            <a:ext cx="2000250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214695" y="2071688"/>
            <a:ext cx="2500313" cy="12858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Младший воспитатель</a:t>
            </a:r>
            <a:endParaRPr lang="ru-RU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cs typeface="Times New Roman" panose="02020603050405020304" pitchFamily="18" charset="0"/>
              </a:rPr>
              <a:t>Сбор постельного белья, передача постельного белья в прачечную (отдельный корпус №2)</a:t>
            </a: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(5-10 </a:t>
            </a:r>
            <a:r>
              <a:rPr lang="ru-RU" sz="1000" dirty="0">
                <a:solidFill>
                  <a:schemeClr val="tx1"/>
                </a:solidFill>
              </a:rPr>
              <a:t>мин.) 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5786438" y="2571750"/>
            <a:ext cx="430212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214688" y="2928938"/>
            <a:ext cx="2357437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429375" y="2071688"/>
            <a:ext cx="2000250" cy="12144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Прачка </a:t>
            </a: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cs typeface="Times New Roman" panose="02020603050405020304" pitchFamily="18" charset="0"/>
              </a:rPr>
              <a:t>Выдача постельного белья</a:t>
            </a:r>
          </a:p>
          <a:p>
            <a:pPr algn="ctr">
              <a:defRPr/>
            </a:pP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(10-15 </a:t>
            </a:r>
            <a:r>
              <a:rPr lang="ru-RU" sz="1000" dirty="0">
                <a:solidFill>
                  <a:schemeClr val="tx1"/>
                </a:solidFill>
              </a:rPr>
              <a:t>мин.) 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572250" y="3000375"/>
            <a:ext cx="178593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право 28"/>
          <p:cNvSpPr/>
          <p:nvPr/>
        </p:nvSpPr>
        <p:spPr>
          <a:xfrm>
            <a:off x="8501063" y="2571750"/>
            <a:ext cx="428625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428860" y="4143380"/>
            <a:ext cx="714375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214678" y="3714752"/>
            <a:ext cx="2214562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/>
              <a:t>Младший воспитатель</a:t>
            </a:r>
            <a:endParaRPr lang="ru-RU" sz="10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r>
              <a:rPr lang="ru-RU" sz="1000" dirty="0" smtClean="0"/>
              <a:t>Возвращение из корпуса №2 в корпус №1</a:t>
            </a: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(3-5  </a:t>
            </a:r>
            <a:r>
              <a:rPr lang="ru-RU" sz="1000" dirty="0">
                <a:solidFill>
                  <a:schemeClr val="tx1"/>
                </a:solidFill>
              </a:rPr>
              <a:t>мин.) 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286116" y="4572008"/>
            <a:ext cx="214312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572375" y="3714750"/>
            <a:ext cx="1428750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C00000"/>
                </a:solidFill>
                <a:latin typeface="+mn-lt"/>
                <a:cs typeface="Arial" charset="0"/>
              </a:rPr>
              <a:t>ВПП</a:t>
            </a:r>
          </a:p>
          <a:p>
            <a:pPr>
              <a:defRPr/>
            </a:pPr>
            <a:r>
              <a:rPr lang="ru-RU" sz="1400" b="1" dirty="0">
                <a:solidFill>
                  <a:srgbClr val="C00000"/>
                </a:solidFill>
                <a:latin typeface="+mn-lt"/>
                <a:cs typeface="Arial" charset="0"/>
              </a:rPr>
              <a:t> (время протекания процесса) </a:t>
            </a:r>
          </a:p>
          <a:p>
            <a:pPr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28-45 </a:t>
            </a:r>
            <a:r>
              <a:rPr lang="ru-RU" sz="1400" b="1" dirty="0">
                <a:solidFill>
                  <a:srgbClr val="C00000"/>
                </a:solidFill>
                <a:latin typeface="+mn-lt"/>
                <a:cs typeface="Arial" charset="0"/>
              </a:rPr>
              <a:t>мин.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643938" y="6715125"/>
            <a:ext cx="347662" cy="285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B931D096-A798-4C4F-BFFF-93250402272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4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4" name="Пятно 1 103"/>
          <p:cNvSpPr/>
          <p:nvPr/>
        </p:nvSpPr>
        <p:spPr>
          <a:xfrm>
            <a:off x="4429125" y="1714500"/>
            <a:ext cx="428625" cy="42862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428625" y="2357438"/>
            <a:ext cx="2000250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3214688" y="2357438"/>
            <a:ext cx="2357437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6429375" y="2357438"/>
            <a:ext cx="1928813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3286116" y="4071942"/>
            <a:ext cx="214312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право 16"/>
          <p:cNvSpPr/>
          <p:nvPr/>
        </p:nvSpPr>
        <p:spPr>
          <a:xfrm>
            <a:off x="2500313" y="2500313"/>
            <a:ext cx="523875" cy="35718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42844" y="2143116"/>
            <a:ext cx="285752" cy="12144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ВХОД</a:t>
            </a:r>
            <a:endParaRPr lang="ru-RU" b="1" dirty="0"/>
          </a:p>
        </p:txBody>
      </p:sp>
      <p:sp>
        <p:nvSpPr>
          <p:cNvPr id="55" name="Пятно 1 54"/>
          <p:cNvSpPr/>
          <p:nvPr/>
        </p:nvSpPr>
        <p:spPr>
          <a:xfrm>
            <a:off x="7429520" y="1714488"/>
            <a:ext cx="500062" cy="357188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6" name="Пятно 1 55"/>
          <p:cNvSpPr/>
          <p:nvPr/>
        </p:nvSpPr>
        <p:spPr>
          <a:xfrm>
            <a:off x="3857625" y="1714500"/>
            <a:ext cx="500063" cy="357188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1" name="Пятно 1 50"/>
          <p:cNvSpPr/>
          <p:nvPr/>
        </p:nvSpPr>
        <p:spPr>
          <a:xfrm>
            <a:off x="3214678" y="1571612"/>
            <a:ext cx="500062" cy="50641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715008" y="3643314"/>
            <a:ext cx="357190" cy="13573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ВЫХОД</a:t>
            </a:r>
            <a:endParaRPr lang="ru-RU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921375" y="3552825"/>
            <a:ext cx="288925" cy="231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prstClr val="white"/>
                </a:solidFill>
                <a:latin typeface="Calibri"/>
                <a:cs typeface="+mn-cs"/>
              </a:rPr>
              <a:t>Ш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708650" y="3532188"/>
            <a:ext cx="288925" cy="231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prstClr val="white"/>
                </a:solidFill>
                <a:latin typeface="Calibri"/>
                <a:cs typeface="+mn-cs"/>
              </a:rPr>
              <a:t>Ш</a:t>
            </a:r>
            <a:endParaRPr lang="ru-RU" dirty="0"/>
          </a:p>
        </p:txBody>
      </p:sp>
      <p:sp>
        <p:nvSpPr>
          <p:cNvPr id="53" name="Прямоугольник 12"/>
          <p:cNvSpPr>
            <a:spLocks noChangeArrowheads="1"/>
          </p:cNvSpPr>
          <p:nvPr/>
        </p:nvSpPr>
        <p:spPr bwMode="auto">
          <a:xfrm>
            <a:off x="785786" y="5072074"/>
            <a:ext cx="45720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ru-RU" sz="800" dirty="0">
                <a:solidFill>
                  <a:srgbClr val="000000"/>
                </a:solidFill>
              </a:rPr>
              <a:t> 1</a:t>
            </a:r>
            <a:r>
              <a:rPr lang="ru-RU" sz="900" dirty="0">
                <a:solidFill>
                  <a:srgbClr val="000000"/>
                </a:solidFill>
              </a:rPr>
              <a:t>.    </a:t>
            </a:r>
            <a:r>
              <a:rPr lang="ru-RU" sz="900" dirty="0" smtClean="0">
                <a:solidFill>
                  <a:srgbClr val="000000"/>
                </a:solidFill>
              </a:rPr>
              <a:t>Нахождение прачечного помещения в другом корпусе</a:t>
            </a:r>
          </a:p>
          <a:p>
            <a:pPr marL="342900" indent="-342900" algn="just">
              <a:lnSpc>
                <a:spcPct val="150000"/>
              </a:lnSpc>
            </a:pPr>
            <a:r>
              <a:rPr lang="ru-RU" sz="900" dirty="0" smtClean="0">
                <a:solidFill>
                  <a:srgbClr val="000000"/>
                </a:solidFill>
              </a:rPr>
              <a:t>2.  </a:t>
            </a:r>
            <a:r>
              <a:rPr lang="ru-RU" sz="900" dirty="0" smtClean="0"/>
              <a:t>Неоптимальная логистика (лишние перемещения)</a:t>
            </a:r>
          </a:p>
          <a:p>
            <a:pPr marL="342900" indent="-342900" algn="just">
              <a:lnSpc>
                <a:spcPct val="150000"/>
              </a:lnSpc>
              <a:buAutoNum type="arabicPeriod" startAt="3"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150000"/>
              </a:lnSpc>
              <a:buAutoNum type="arabicPeriod" startAt="3"/>
            </a:pPr>
            <a:r>
              <a:rPr lang="ru-RU" sz="900" dirty="0" smtClean="0">
                <a:solidFill>
                  <a:srgbClr val="000000"/>
                </a:solidFill>
              </a:rPr>
              <a:t>Нет  специально оборудованной прачечной в основном корпусе</a:t>
            </a:r>
          </a:p>
          <a:p>
            <a:pPr marL="342900" indent="-342900" algn="just">
              <a:lnSpc>
                <a:spcPct val="150000"/>
              </a:lnSpc>
              <a:buAutoNum type="arabicPeriod" startAt="3"/>
            </a:pPr>
            <a:endParaRPr lang="ru-RU" sz="900" dirty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150000"/>
              </a:lnSpc>
              <a:buAutoNum type="arabicPeriod" startAt="4"/>
            </a:pPr>
            <a:r>
              <a:rPr lang="ru-RU" sz="900" dirty="0" smtClean="0"/>
              <a:t>Большая продолжительность выдачи белья</a:t>
            </a:r>
          </a:p>
          <a:p>
            <a:pPr marL="342900" indent="-342900" algn="just">
              <a:lnSpc>
                <a:spcPct val="150000"/>
              </a:lnSpc>
              <a:buAutoNum type="arabicPeriod" startAt="4"/>
            </a:pPr>
            <a:endParaRPr lang="ru-RU" sz="900" dirty="0" smtClean="0"/>
          </a:p>
          <a:p>
            <a:pPr marL="342900" indent="-342900" algn="just">
              <a:lnSpc>
                <a:spcPct val="150000"/>
              </a:lnSpc>
              <a:buAutoNum type="arabicPeriod" startAt="4"/>
            </a:pPr>
            <a:r>
              <a:rPr lang="ru-RU" sz="900" dirty="0" smtClean="0"/>
              <a:t>Увеличение процента заболеваемости младших воспитателей</a:t>
            </a:r>
            <a:endParaRPr lang="ru-RU" sz="900" dirty="0"/>
          </a:p>
        </p:txBody>
      </p:sp>
      <p:sp>
        <p:nvSpPr>
          <p:cNvPr id="54" name="Пятно 1 53"/>
          <p:cNvSpPr/>
          <p:nvPr/>
        </p:nvSpPr>
        <p:spPr>
          <a:xfrm>
            <a:off x="357158" y="5072074"/>
            <a:ext cx="347637" cy="34765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7" name="Пятно 1 56"/>
          <p:cNvSpPr/>
          <p:nvPr/>
        </p:nvSpPr>
        <p:spPr>
          <a:xfrm>
            <a:off x="285720" y="5500702"/>
            <a:ext cx="500066" cy="28575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9" name="Пятно 1 58"/>
          <p:cNvSpPr/>
          <p:nvPr/>
        </p:nvSpPr>
        <p:spPr>
          <a:xfrm>
            <a:off x="285720" y="5786454"/>
            <a:ext cx="419099" cy="347654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0" name="Пятно 1 59"/>
          <p:cNvSpPr/>
          <p:nvPr/>
        </p:nvSpPr>
        <p:spPr>
          <a:xfrm>
            <a:off x="357158" y="6215082"/>
            <a:ext cx="357190" cy="28575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2" name="Пятно 1 61"/>
          <p:cNvSpPr/>
          <p:nvPr/>
        </p:nvSpPr>
        <p:spPr>
          <a:xfrm>
            <a:off x="8001024" y="1643050"/>
            <a:ext cx="428625" cy="42862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928926" y="3429000"/>
            <a:ext cx="571500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47" name="Пятно 1 46"/>
          <p:cNvSpPr/>
          <p:nvPr/>
        </p:nvSpPr>
        <p:spPr>
          <a:xfrm>
            <a:off x="3571868" y="3357562"/>
            <a:ext cx="500063" cy="357188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714625" y="1785938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286500" y="1785938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925" y="1785938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58" name="Пятно 1 57"/>
          <p:cNvSpPr/>
          <p:nvPr/>
        </p:nvSpPr>
        <p:spPr>
          <a:xfrm>
            <a:off x="357158" y="6572248"/>
            <a:ext cx="357190" cy="28575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64" name="Пятно 1 63"/>
          <p:cNvSpPr/>
          <p:nvPr/>
        </p:nvSpPr>
        <p:spPr>
          <a:xfrm>
            <a:off x="4214810" y="3429000"/>
            <a:ext cx="357190" cy="28575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65" name="Пятно 1 64"/>
          <p:cNvSpPr/>
          <p:nvPr/>
        </p:nvSpPr>
        <p:spPr>
          <a:xfrm>
            <a:off x="5000628" y="1714488"/>
            <a:ext cx="357190" cy="28575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071802" y="1000108"/>
            <a:ext cx="3537570" cy="584775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Пирамида проблем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357166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2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есть»)</a:t>
            </a: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 smtClean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14282" y="2071678"/>
          <a:ext cx="5969602" cy="4459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5364163" y="5157788"/>
            <a:ext cx="3094037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Проблемы, решение которых требуется на </a:t>
            </a:r>
            <a:r>
              <a:rPr lang="ru-RU" sz="1400" dirty="0" smtClean="0">
                <a:solidFill>
                  <a:schemeClr val="tx1"/>
                </a:solidFill>
              </a:rPr>
              <a:t>локальном и региональном </a:t>
            </a:r>
            <a:r>
              <a:rPr lang="ru-RU" sz="1400" dirty="0">
                <a:solidFill>
                  <a:schemeClr val="tx1"/>
                </a:solidFill>
              </a:rPr>
              <a:t>уровне </a:t>
            </a:r>
          </a:p>
        </p:txBody>
      </p:sp>
      <p:sp>
        <p:nvSpPr>
          <p:cNvPr id="101" name="Пятно 1 60"/>
          <p:cNvSpPr/>
          <p:nvPr/>
        </p:nvSpPr>
        <p:spPr>
          <a:xfrm>
            <a:off x="1619250" y="5949950"/>
            <a:ext cx="430213" cy="36195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54" name="Пятно 1 60"/>
          <p:cNvSpPr/>
          <p:nvPr/>
        </p:nvSpPr>
        <p:spPr>
          <a:xfrm>
            <a:off x="2428860" y="5929330"/>
            <a:ext cx="430213" cy="36036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96" name="Пятно 1 60"/>
          <p:cNvSpPr/>
          <p:nvPr/>
        </p:nvSpPr>
        <p:spPr>
          <a:xfrm>
            <a:off x="3143240" y="5929330"/>
            <a:ext cx="431800" cy="36036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2" name="Пятно 1 60"/>
          <p:cNvSpPr/>
          <p:nvPr/>
        </p:nvSpPr>
        <p:spPr>
          <a:xfrm>
            <a:off x="3214678" y="4572008"/>
            <a:ext cx="501650" cy="36036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6" name="Пятно 1 60"/>
          <p:cNvSpPr/>
          <p:nvPr/>
        </p:nvSpPr>
        <p:spPr>
          <a:xfrm>
            <a:off x="3857620" y="5929330"/>
            <a:ext cx="501650" cy="36036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7" name="Прямоугольник 12"/>
          <p:cNvSpPr>
            <a:spLocks noChangeArrowheads="1"/>
          </p:cNvSpPr>
          <p:nvPr/>
        </p:nvSpPr>
        <p:spPr bwMode="auto">
          <a:xfrm>
            <a:off x="4286248" y="1857364"/>
            <a:ext cx="45720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1.    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Нахождение прачечного помещения в другом корпусе</a:t>
            </a:r>
          </a:p>
          <a:p>
            <a:pPr marL="342900" indent="-342900" algn="just">
              <a:lnSpc>
                <a:spcPct val="150000"/>
              </a:lnSpc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Неоптимальная логистика (лишние перемещения)</a:t>
            </a:r>
            <a:endParaRPr lang="ru-RU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 startAt="3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Нет  специально оборудованной прачечной в основном корпусе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 startAt="4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Большая продолжительность выдачи белья</a:t>
            </a:r>
          </a:p>
          <a:p>
            <a:pPr marL="342900" indent="-342900" algn="just">
              <a:lnSpc>
                <a:spcPct val="150000"/>
              </a:lnSpc>
              <a:buAutoNum type="arabicPeriod" startAt="4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Увеличение процента заболеваемости младших воспитателей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3838" y="332656"/>
            <a:ext cx="8686800" cy="847179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2000" smtClean="0"/>
              <a:t>Диаграмма спагетти Процесс сдачи белья </a:t>
            </a:r>
            <a:br>
              <a:rPr sz="2000" smtClean="0"/>
            </a:br>
            <a:r>
              <a:rPr sz="2000" smtClean="0"/>
              <a:t>младшими воспитателями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 l="4214" r="4730"/>
          <a:stretch>
            <a:fillRect/>
          </a:stretch>
        </p:blipFill>
        <p:spPr bwMode="auto">
          <a:xfrm rot="5400000">
            <a:off x="1418789" y="581419"/>
            <a:ext cx="5500726" cy="648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7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3838" y="332656"/>
            <a:ext cx="8686800" cy="84717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Анализ проблем процесса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5605" name="Text Box 14"/>
          <p:cNvSpPr txBox="1">
            <a:spLocks noChangeArrowheads="1"/>
          </p:cNvSpPr>
          <p:nvPr/>
        </p:nvSpPr>
        <p:spPr bwMode="auto">
          <a:xfrm>
            <a:off x="6875463" y="1355774"/>
            <a:ext cx="2268537" cy="4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 bIns="1080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tx2"/>
                </a:solidFill>
              </a:rPr>
              <a:t>Экономия  времени, мин.</a:t>
            </a:r>
          </a:p>
        </p:txBody>
      </p:sp>
      <p:sp>
        <p:nvSpPr>
          <p:cNvPr id="25606" name="Text Box 14"/>
          <p:cNvSpPr txBox="1">
            <a:spLocks noChangeArrowheads="1"/>
          </p:cNvSpPr>
          <p:nvPr/>
        </p:nvSpPr>
        <p:spPr bwMode="auto">
          <a:xfrm>
            <a:off x="881063" y="1427211"/>
            <a:ext cx="16748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 bIns="1080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chemeClr val="tx2"/>
                </a:solidFill>
              </a:rPr>
              <a:t>Проблема</a:t>
            </a:r>
          </a:p>
        </p:txBody>
      </p:sp>
      <p:sp>
        <p:nvSpPr>
          <p:cNvPr id="25607" name="Text Box 14"/>
          <p:cNvSpPr txBox="1">
            <a:spLocks noChangeArrowheads="1"/>
          </p:cNvSpPr>
          <p:nvPr/>
        </p:nvSpPr>
        <p:spPr bwMode="auto">
          <a:xfrm>
            <a:off x="4418013" y="1424036"/>
            <a:ext cx="15938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 bIns="1080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chemeClr val="tx2"/>
                </a:solidFill>
              </a:rPr>
              <a:t>Решение</a:t>
            </a:r>
          </a:p>
        </p:txBody>
      </p:sp>
      <p:sp>
        <p:nvSpPr>
          <p:cNvPr id="25608" name="TextBox 41"/>
          <p:cNvSpPr txBox="1">
            <a:spLocks noChangeArrowheads="1"/>
          </p:cNvSpPr>
          <p:nvPr/>
        </p:nvSpPr>
        <p:spPr bwMode="auto">
          <a:xfrm>
            <a:off x="22671" y="1872151"/>
            <a:ext cx="3657600" cy="348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algn="just">
              <a:lnSpc>
                <a:spcPct val="150000"/>
              </a:lnSpc>
            </a:pP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Нахождение прачечного помещения в другом корпусе</a:t>
            </a:r>
          </a:p>
        </p:txBody>
      </p:sp>
      <p:sp>
        <p:nvSpPr>
          <p:cNvPr id="25609" name="TextBox 41"/>
          <p:cNvSpPr txBox="1">
            <a:spLocks noChangeArrowheads="1"/>
          </p:cNvSpPr>
          <p:nvPr/>
        </p:nvSpPr>
        <p:spPr bwMode="auto">
          <a:xfrm>
            <a:off x="3643306" y="1857364"/>
            <a:ext cx="3111953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Нет разрешенного решения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0" name="TextBox 41"/>
          <p:cNvSpPr txBox="1">
            <a:spLocks noChangeArrowheads="1"/>
          </p:cNvSpPr>
          <p:nvPr/>
        </p:nvSpPr>
        <p:spPr bwMode="auto">
          <a:xfrm>
            <a:off x="7918896" y="2022539"/>
            <a:ext cx="660660" cy="266869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1400" b="1" dirty="0" smtClean="0">
                <a:solidFill>
                  <a:schemeClr val="tx2"/>
                </a:solidFill>
              </a:rPr>
              <a:t>0</a:t>
            </a:r>
            <a:endParaRPr lang="ru-RU" altLang="ru-RU" sz="1400" b="1" dirty="0">
              <a:solidFill>
                <a:schemeClr val="tx2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8396" y="1844824"/>
            <a:ext cx="8905875" cy="698500"/>
          </a:xfrm>
          <a:prstGeom prst="rect">
            <a:avLst/>
          </a:prstGeom>
          <a:noFill/>
          <a:ln>
            <a:solidFill>
              <a:srgbClr val="24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9" name="Стрелка: вправо 3"/>
          <p:cNvSpPr/>
          <p:nvPr/>
        </p:nvSpPr>
        <p:spPr>
          <a:xfrm>
            <a:off x="3714744" y="2071678"/>
            <a:ext cx="174625" cy="217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Стрелка: вправо 3"/>
          <p:cNvSpPr/>
          <p:nvPr/>
        </p:nvSpPr>
        <p:spPr>
          <a:xfrm>
            <a:off x="6826696" y="2071837"/>
            <a:ext cx="174625" cy="217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14" name="TextBox 41"/>
          <p:cNvSpPr txBox="1">
            <a:spLocks noChangeArrowheads="1"/>
          </p:cNvSpPr>
          <p:nvPr/>
        </p:nvSpPr>
        <p:spPr bwMode="auto">
          <a:xfrm>
            <a:off x="0" y="2723357"/>
            <a:ext cx="3500429" cy="26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algn="just"/>
            <a:r>
              <a:rPr lang="ru-RU" sz="1100" dirty="0" smtClean="0">
                <a:solidFill>
                  <a:srgbClr val="000000"/>
                </a:solidFill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Неоптимальная логистика (лишние перемещения)</a:t>
            </a:r>
          </a:p>
        </p:txBody>
      </p:sp>
      <p:sp>
        <p:nvSpPr>
          <p:cNvPr id="25615" name="TextBox 41"/>
          <p:cNvSpPr txBox="1">
            <a:spLocks noChangeArrowheads="1"/>
          </p:cNvSpPr>
          <p:nvPr/>
        </p:nvSpPr>
        <p:spPr bwMode="auto">
          <a:xfrm>
            <a:off x="3786182" y="2714620"/>
            <a:ext cx="2944813" cy="38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Построение маршрутов перемещения младшего воспитателя  до прачечной</a:t>
            </a:r>
            <a:endParaRPr lang="ru-RU" altLang="ru-RU" sz="1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6" name="TextBox 41"/>
          <p:cNvSpPr txBox="1">
            <a:spLocks noChangeArrowheads="1"/>
          </p:cNvSpPr>
          <p:nvPr/>
        </p:nvSpPr>
        <p:spPr bwMode="auto">
          <a:xfrm>
            <a:off x="7918896" y="2778274"/>
            <a:ext cx="660660" cy="2667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1400" b="1" dirty="0" smtClean="0">
                <a:solidFill>
                  <a:schemeClr val="tx2"/>
                </a:solidFill>
              </a:rPr>
              <a:t>5</a:t>
            </a:r>
            <a:endParaRPr lang="ru-RU" altLang="ru-RU" sz="1400" b="1" dirty="0">
              <a:solidFill>
                <a:schemeClr val="tx2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396" y="2660799"/>
            <a:ext cx="8905875" cy="600075"/>
          </a:xfrm>
          <a:prstGeom prst="rect">
            <a:avLst/>
          </a:prstGeom>
          <a:noFill/>
          <a:ln>
            <a:solidFill>
              <a:srgbClr val="24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7" name="Стрелка: вправо 3"/>
          <p:cNvSpPr/>
          <p:nvPr/>
        </p:nvSpPr>
        <p:spPr>
          <a:xfrm>
            <a:off x="3643306" y="2786058"/>
            <a:ext cx="174625" cy="217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Стрелка: вправо 3"/>
          <p:cNvSpPr/>
          <p:nvPr/>
        </p:nvSpPr>
        <p:spPr>
          <a:xfrm>
            <a:off x="6826696" y="2827487"/>
            <a:ext cx="174625" cy="217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20" name="TextBox 41"/>
          <p:cNvSpPr txBox="1">
            <a:spLocks noChangeArrowheads="1"/>
          </p:cNvSpPr>
          <p:nvPr/>
        </p:nvSpPr>
        <p:spPr bwMode="auto">
          <a:xfrm>
            <a:off x="130621" y="3480594"/>
            <a:ext cx="3478213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Нет  специально оборудованной прачечной в основном корпусе</a:t>
            </a:r>
            <a:endParaRPr lang="ru-RU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2" name="TextBox 41"/>
          <p:cNvSpPr txBox="1">
            <a:spLocks noChangeArrowheads="1"/>
          </p:cNvSpPr>
          <p:nvPr/>
        </p:nvSpPr>
        <p:spPr bwMode="auto">
          <a:xfrm>
            <a:off x="7941120" y="3586138"/>
            <a:ext cx="638435" cy="242247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1200" b="1" dirty="0" smtClean="0">
                <a:solidFill>
                  <a:schemeClr val="tx2"/>
                </a:solidFill>
              </a:rPr>
              <a:t>0</a:t>
            </a:r>
            <a:endParaRPr lang="ru-RU" altLang="ru-RU" sz="1200" b="1" dirty="0">
              <a:solidFill>
                <a:schemeClr val="tx2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30621" y="3418037"/>
            <a:ext cx="8905875" cy="636587"/>
          </a:xfrm>
          <a:prstGeom prst="rect">
            <a:avLst/>
          </a:prstGeom>
          <a:noFill/>
          <a:ln>
            <a:solidFill>
              <a:srgbClr val="24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3" name="Стрелка: вправо 3"/>
          <p:cNvSpPr/>
          <p:nvPr/>
        </p:nvSpPr>
        <p:spPr>
          <a:xfrm>
            <a:off x="3714744" y="3571876"/>
            <a:ext cx="174625" cy="217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Стрелка: вправо 3"/>
          <p:cNvSpPr/>
          <p:nvPr/>
        </p:nvSpPr>
        <p:spPr>
          <a:xfrm>
            <a:off x="6848921" y="3584724"/>
            <a:ext cx="174625" cy="217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26" name="TextBox 41"/>
          <p:cNvSpPr txBox="1">
            <a:spLocks noChangeArrowheads="1"/>
          </p:cNvSpPr>
          <p:nvPr/>
        </p:nvSpPr>
        <p:spPr bwMode="auto">
          <a:xfrm>
            <a:off x="224284" y="4214818"/>
            <a:ext cx="3281362" cy="26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Большая продолжительность выдачи белья</a:t>
            </a:r>
            <a:endParaRPr lang="ru-RU" sz="1100" b="1" dirty="0">
              <a:solidFill>
                <a:srgbClr val="FF0000"/>
              </a:solidFill>
            </a:endParaRPr>
          </a:p>
        </p:txBody>
      </p:sp>
      <p:sp>
        <p:nvSpPr>
          <p:cNvPr id="25628" name="TextBox 41"/>
          <p:cNvSpPr txBox="1">
            <a:spLocks noChangeArrowheads="1"/>
          </p:cNvSpPr>
          <p:nvPr/>
        </p:nvSpPr>
        <p:spPr bwMode="auto">
          <a:xfrm>
            <a:off x="7941120" y="4302274"/>
            <a:ext cx="638435" cy="2413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tIns="82800" bIns="10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1200" b="1" dirty="0" smtClean="0">
                <a:solidFill>
                  <a:schemeClr val="tx2"/>
                </a:solidFill>
              </a:rPr>
              <a:t>5</a:t>
            </a:r>
            <a:endParaRPr lang="ru-RU" altLang="ru-RU" sz="1200" b="1" dirty="0">
              <a:solidFill>
                <a:schemeClr val="tx2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0621" y="4176862"/>
            <a:ext cx="8905875" cy="633412"/>
          </a:xfrm>
          <a:prstGeom prst="rect">
            <a:avLst/>
          </a:prstGeom>
          <a:noFill/>
          <a:ln>
            <a:solidFill>
              <a:srgbClr val="24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9" name="Стрелка: вправо 3"/>
          <p:cNvSpPr/>
          <p:nvPr/>
        </p:nvSpPr>
        <p:spPr>
          <a:xfrm>
            <a:off x="3643306" y="4357694"/>
            <a:ext cx="174625" cy="217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Стрелка: вправо 3"/>
          <p:cNvSpPr/>
          <p:nvPr/>
        </p:nvSpPr>
        <p:spPr>
          <a:xfrm>
            <a:off x="6848921" y="4338787"/>
            <a:ext cx="174625" cy="217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786182" y="3429000"/>
            <a:ext cx="3000396" cy="264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lnSpc>
                <a:spcPct val="93000"/>
              </a:lnSpc>
              <a:buClr>
                <a:srgbClr val="000000"/>
              </a:buClr>
            </a:pP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Нет разрешенного решения</a:t>
            </a:r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ru-RU" sz="1200" b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714744" y="4214818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Разработка стандарта размещения  постельного белья по системе 5С </a:t>
            </a:r>
            <a:endParaRPr lang="ru-RU" sz="1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57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Заголовок 1"/>
          <p:cNvSpPr>
            <a:spLocks noGrp="1"/>
          </p:cNvSpPr>
          <p:nvPr>
            <p:ph type="title"/>
          </p:nvPr>
        </p:nvSpPr>
        <p:spPr>
          <a:xfrm>
            <a:off x="0" y="142853"/>
            <a:ext cx="9144000" cy="1357322"/>
          </a:xfrm>
        </p:spPr>
        <p:txBody>
          <a:bodyPr>
            <a:normAutofit/>
          </a:bodyPr>
          <a:lstStyle/>
          <a:p>
            <a:pPr eaLnBrk="1" hangingPunct="1">
              <a:tabLst>
                <a:tab pos="630238" algn="l"/>
              </a:tabLst>
            </a:pPr>
            <a:r>
              <a:rPr lang="ru-RU" sz="1800" dirty="0" smtClean="0">
                <a:solidFill>
                  <a:schemeClr val="accent1"/>
                </a:solidFill>
                <a:latin typeface="Franklin Gothic Medium" pitchFamily="34" charset="0"/>
              </a:rPr>
              <a:t>Карта текущего состояния процесса</a:t>
            </a:r>
            <a:br>
              <a:rPr lang="ru-RU" sz="1800" dirty="0" smtClean="0">
                <a:solidFill>
                  <a:schemeClr val="accent1"/>
                </a:solidFill>
                <a:latin typeface="Franklin Gothic Medium" pitchFamily="34" charset="0"/>
              </a:rPr>
            </a:br>
            <a:r>
              <a:rPr sz="1800" smtClean="0"/>
              <a:t> «Сокращение времени у младших воспитателей </a:t>
            </a:r>
            <a:br>
              <a:rPr sz="1800" smtClean="0"/>
            </a:br>
            <a:r>
              <a:rPr sz="1800" smtClean="0"/>
              <a:t>на сдачу и получение белья </a:t>
            </a:r>
            <a:br>
              <a:rPr sz="1800" smtClean="0"/>
            </a:br>
            <a:r>
              <a:rPr sz="1800" smtClean="0"/>
              <a:t>МКОУ «НШДС №33 г.Юрги»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350" y="333375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endParaRPr lang="ru-RU" sz="3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071678"/>
            <a:ext cx="2071702" cy="1285884"/>
          </a:xfrm>
          <a:prstGeom prst="rect">
            <a:avLst/>
          </a:prstGeom>
          <a:solidFill>
            <a:srgbClr val="E5F6FB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/>
              <a:t>Младший воспитатель</a:t>
            </a:r>
            <a:endParaRPr lang="ru-RU" sz="1000" strike="sngStrike" dirty="0"/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Смена (по графику ) постельного белья</a:t>
            </a:r>
          </a:p>
          <a:p>
            <a:pPr algn="ctr">
              <a:defRPr/>
            </a:pPr>
            <a:endParaRPr lang="ru-RU" sz="1000" dirty="0" smtClean="0"/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(5-10 мин.) 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28625" y="3071813"/>
            <a:ext cx="2000250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214695" y="2071688"/>
            <a:ext cx="2500313" cy="1285874"/>
          </a:xfrm>
          <a:prstGeom prst="rect">
            <a:avLst/>
          </a:prstGeom>
          <a:solidFill>
            <a:srgbClr val="E5F6FB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Младший воспитатель</a:t>
            </a:r>
            <a:endParaRPr lang="ru-RU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cs typeface="Times New Roman" panose="02020603050405020304" pitchFamily="18" charset="0"/>
              </a:rPr>
              <a:t>Сбор постельного белья, передача постельного белья в прачечную (отдельный корпус №2)</a:t>
            </a: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(5-7 </a:t>
            </a:r>
            <a:r>
              <a:rPr lang="ru-RU" sz="1000" dirty="0">
                <a:solidFill>
                  <a:schemeClr val="tx1"/>
                </a:solidFill>
              </a:rPr>
              <a:t>мин.) 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5786438" y="2571750"/>
            <a:ext cx="430212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214688" y="2928938"/>
            <a:ext cx="2357437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429375" y="2071688"/>
            <a:ext cx="2000250" cy="1214437"/>
          </a:xfrm>
          <a:prstGeom prst="rect">
            <a:avLst/>
          </a:prstGeom>
          <a:solidFill>
            <a:srgbClr val="E5F6FB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Прачка </a:t>
            </a: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cs typeface="Times New Roman" panose="02020603050405020304" pitchFamily="18" charset="0"/>
              </a:rPr>
              <a:t>Выдача постельного белья</a:t>
            </a:r>
          </a:p>
          <a:p>
            <a:pPr algn="ctr">
              <a:defRPr/>
            </a:pPr>
            <a:endParaRPr lang="ru-RU" sz="1000" dirty="0"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(5-7 мин</a:t>
            </a:r>
            <a:r>
              <a:rPr lang="ru-RU" sz="1000" dirty="0">
                <a:solidFill>
                  <a:schemeClr val="tx1"/>
                </a:solidFill>
              </a:rPr>
              <a:t>.) 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572250" y="3000375"/>
            <a:ext cx="178593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право 28"/>
          <p:cNvSpPr/>
          <p:nvPr/>
        </p:nvSpPr>
        <p:spPr>
          <a:xfrm>
            <a:off x="8501063" y="2571750"/>
            <a:ext cx="428625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428860" y="4143380"/>
            <a:ext cx="714375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214678" y="3714752"/>
            <a:ext cx="2214562" cy="1143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/>
              <a:t>Младший воспитатель</a:t>
            </a:r>
            <a:endParaRPr lang="ru-RU" sz="10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r>
              <a:rPr lang="ru-RU" sz="1000" dirty="0" smtClean="0"/>
              <a:t>Возвращение из корпуса №2 в корпус №1</a:t>
            </a:r>
            <a:endParaRPr lang="ru-RU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(3-5  </a:t>
            </a:r>
            <a:r>
              <a:rPr lang="ru-RU" sz="1000" dirty="0">
                <a:solidFill>
                  <a:schemeClr val="tx1"/>
                </a:solidFill>
              </a:rPr>
              <a:t>мин.) 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286116" y="4572008"/>
            <a:ext cx="214312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572375" y="3714750"/>
            <a:ext cx="1428750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C00000"/>
                </a:solidFill>
                <a:latin typeface="+mn-lt"/>
                <a:cs typeface="Arial" charset="0"/>
              </a:rPr>
              <a:t>ВПП</a:t>
            </a:r>
          </a:p>
          <a:p>
            <a:pPr>
              <a:defRPr/>
            </a:pPr>
            <a:r>
              <a:rPr lang="ru-RU" sz="1400" b="1" dirty="0">
                <a:solidFill>
                  <a:srgbClr val="C00000"/>
                </a:solidFill>
                <a:latin typeface="+mn-lt"/>
                <a:cs typeface="Arial" charset="0"/>
              </a:rPr>
              <a:t> (время протекания процесса) </a:t>
            </a:r>
          </a:p>
          <a:p>
            <a:pPr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18-29 мин</a:t>
            </a:r>
            <a:r>
              <a:rPr lang="ru-RU" sz="1400" b="1" dirty="0">
                <a:solidFill>
                  <a:srgbClr val="C00000"/>
                </a:solidFill>
                <a:latin typeface="+mn-lt"/>
                <a:cs typeface="Arial" charset="0"/>
              </a:rPr>
              <a:t>.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643938" y="6715125"/>
            <a:ext cx="347662" cy="285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B931D096-A798-4C4F-BFFF-93250402272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8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428625" y="2357438"/>
            <a:ext cx="2000250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3214688" y="2357438"/>
            <a:ext cx="2357437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6429375" y="2357438"/>
            <a:ext cx="1928813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3286116" y="4071942"/>
            <a:ext cx="214312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право 16"/>
          <p:cNvSpPr/>
          <p:nvPr/>
        </p:nvSpPr>
        <p:spPr>
          <a:xfrm>
            <a:off x="2500313" y="2500313"/>
            <a:ext cx="523875" cy="35718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42844" y="2143116"/>
            <a:ext cx="285752" cy="12144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ВХОД</a:t>
            </a:r>
            <a:endParaRPr lang="ru-RU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715008" y="3643314"/>
            <a:ext cx="357190" cy="13573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ВЫХОД</a:t>
            </a:r>
            <a:endParaRPr lang="ru-RU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921375" y="3552825"/>
            <a:ext cx="288925" cy="231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prstClr val="white"/>
                </a:solidFill>
                <a:latin typeface="Calibri"/>
                <a:cs typeface="+mn-cs"/>
              </a:rPr>
              <a:t>Ш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708650" y="3532188"/>
            <a:ext cx="288925" cy="231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prstClr val="white"/>
                </a:solidFill>
                <a:latin typeface="Calibri"/>
                <a:cs typeface="+mn-cs"/>
              </a:rPr>
              <a:t>Ш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2928926" y="3429000"/>
            <a:ext cx="571500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714625" y="1785938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286500" y="1785938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925" y="1785938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366814" y="6010292"/>
            <a:ext cx="192882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 изменилось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3714744" y="6000768"/>
            <a:ext cx="171451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8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Изменилось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4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5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8700" cy="43973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Достигнутые результаты (было и стало)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345943"/>
              </p:ext>
            </p:extLst>
          </p:nvPr>
        </p:nvGraphicFramePr>
        <p:xfrm>
          <a:off x="285720" y="1142982"/>
          <a:ext cx="8501122" cy="482767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232780"/>
                <a:gridCol w="2553434"/>
                <a:gridCol w="1750231"/>
                <a:gridCol w="2964677"/>
              </a:tblGrid>
              <a:tr h="47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b="1" u="none" strike="noStrike" spc="0" dirty="0">
                          <a:effectLst/>
                        </a:rPr>
                        <a:t>БЫЛО</a:t>
                      </a:r>
                      <a:endParaRPr lang="ru-RU" sz="16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6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b="1" u="none" strike="noStrike" spc="0" dirty="0">
                          <a:effectLst/>
                        </a:rPr>
                        <a:t>СТАЛО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294"/>
                    </a:solidFill>
                  </a:tcPr>
                </a:tc>
              </a:tr>
              <a:tr h="2529020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5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Нахождение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прачечного помещения в другом корпусе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0510" algn="l"/>
                        </a:tabLst>
                        <a:defRPr/>
                      </a:pPr>
                      <a:endParaRPr lang="ru-RU" sz="11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051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Нет решения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lvl="0" algn="ctr"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Неоптимальная логистика (лишние перемещения)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6355" marR="26355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0510" algn="l"/>
                        </a:tabLst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Построение маршрутов перемещения младшего воспитателя  до прачечной</a:t>
                      </a:r>
                      <a:endParaRPr lang="ru-RU" altLang="ru-RU" sz="11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355" marR="26355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 descr="C:\Users\User\Downloads\IMG-20210303-WA0006.jpg"/>
          <p:cNvPicPr>
            <a:picLocks noChangeAspect="1" noChangeArrowheads="1"/>
          </p:cNvPicPr>
          <p:nvPr/>
        </p:nvPicPr>
        <p:blipFill>
          <a:blip r:embed="rId6"/>
          <a:srcRect b="34782"/>
          <a:stretch>
            <a:fillRect/>
          </a:stretch>
        </p:blipFill>
        <p:spPr bwMode="auto">
          <a:xfrm>
            <a:off x="1785918" y="1928802"/>
            <a:ext cx="2135973" cy="1857388"/>
          </a:xfrm>
          <a:prstGeom prst="rect">
            <a:avLst/>
          </a:prstGeom>
          <a:noFill/>
        </p:spPr>
      </p:pic>
      <p:pic>
        <p:nvPicPr>
          <p:cNvPr id="1028" name="Picture 4" descr="C:\Users\User\Downloads\IMG-20210303-WA001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08" y="4286256"/>
            <a:ext cx="1214446" cy="1619262"/>
          </a:xfrm>
          <a:prstGeom prst="rect">
            <a:avLst/>
          </a:prstGeom>
          <a:noFill/>
        </p:spPr>
      </p:pic>
      <p:pic>
        <p:nvPicPr>
          <p:cNvPr id="1029" name="Picture 5" descr="C:\Users\User\Downloads\IMG-20210303-WA000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388" y="4214818"/>
            <a:ext cx="1285884" cy="1714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85931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11355</TotalTime>
  <Words>530</Words>
  <Application>Microsoft Office PowerPoint</Application>
  <PresentationFormat>Экран (4:3)</PresentationFormat>
  <Paragraphs>177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think-cell Slide</vt:lpstr>
      <vt:lpstr>«Сокращение времени у младших воспитателей на сдачу и получение белья  МКОУ «НШДС №33 г.Юрги» </vt:lpstr>
      <vt:lpstr>Команда проекта</vt:lpstr>
      <vt:lpstr>Паспорт проекта  </vt:lpstr>
      <vt:lpstr>Карта текущего состояния процесса  «Сокращение времени у младших воспитателей  на сдачу и получение белья  МКОУ «НШДС №33 г.Юрги»</vt:lpstr>
      <vt:lpstr>Пирамида проблем</vt:lpstr>
      <vt:lpstr>Диаграмма спагетти Процесс сдачи белья  младшими воспитателями </vt:lpstr>
      <vt:lpstr>Анализ проблем процесса  </vt:lpstr>
      <vt:lpstr>Карта текущего состояния процесса  «Сокращение времени у младших воспитателей  на сдачу и получение белья  МКОУ «НШДС №33 г.Юрги»</vt:lpstr>
      <vt:lpstr>Достигнутые результаты (было и стало) </vt:lpstr>
      <vt:lpstr>Презентация PowerPoint</vt:lpstr>
      <vt:lpstr>Приглашаем  к сотрудничеству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KompPlus</cp:lastModifiedBy>
  <cp:revision>681</cp:revision>
  <cp:lastPrinted>2019-02-18T01:46:55Z</cp:lastPrinted>
  <dcterms:created xsi:type="dcterms:W3CDTF">2007-01-29T08:57:19Z</dcterms:created>
  <dcterms:modified xsi:type="dcterms:W3CDTF">2021-03-03T10:42:01Z</dcterms:modified>
</cp:coreProperties>
</file>