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6" r:id="rId2"/>
    <p:sldId id="307" r:id="rId3"/>
    <p:sldId id="309" r:id="rId4"/>
    <p:sldId id="296" r:id="rId5"/>
    <p:sldId id="298" r:id="rId6"/>
    <p:sldId id="300" r:id="rId7"/>
    <p:sldId id="302" r:id="rId8"/>
    <p:sldId id="304" r:id="rId9"/>
    <p:sldId id="305" r:id="rId10"/>
    <p:sldId id="308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Федеральный </a:t>
          </a: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уровень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Региональный уровень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Уровень образовательной организации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LinFactNeighborX="699" custLinFactNeighborY="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45AF5-0565-46C4-8D6E-37E3D9FA5363}" type="presOf" srcId="{3F883D72-AB51-44A3-BB69-C25E95E42149}" destId="{CC9EFA65-A778-457A-93C6-B9548DB6D4C8}" srcOrd="0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1BFE2CAC-0603-4EDD-A93D-9DCD9D81969F}" type="presOf" srcId="{3F883D72-AB51-44A3-BB69-C25E95E42149}" destId="{0705155B-A724-47C1-A128-C5DF09EE6B97}" srcOrd="1" destOrd="0" presId="urn:microsoft.com/office/officeart/2005/8/layout/pyramid1"/>
    <dgm:cxn modelId="{3BED3D1F-0DDE-443D-8827-7C1E3C2997B2}" type="presOf" srcId="{2BCEAB64-79E1-4190-90C6-94A8105E1D4B}" destId="{2B7C2DCE-4CF1-4FE5-90E9-E7B7B569F09C}" srcOrd="1" destOrd="0" presId="urn:microsoft.com/office/officeart/2005/8/layout/pyramid1"/>
    <dgm:cxn modelId="{12EABC1B-5C04-4CCE-9E7E-EE5EB594144B}" type="presOf" srcId="{2BCEAB64-79E1-4190-90C6-94A8105E1D4B}" destId="{EBBA0041-A843-441C-87AB-8F637576AE6A}" srcOrd="0" destOrd="0" presId="urn:microsoft.com/office/officeart/2005/8/layout/pyramid1"/>
    <dgm:cxn modelId="{02053700-E72A-4076-8855-B56BEDF9ED5A}" type="presOf" srcId="{4910AFE8-F8C6-4CA2-8717-10C0C4F9D54E}" destId="{7C3E26E5-8345-4B58-ADD7-8E425EA260AA}" srcOrd="0" destOrd="0" presId="urn:microsoft.com/office/officeart/2005/8/layout/pyramid1"/>
    <dgm:cxn modelId="{05988C9F-6598-467E-AB5A-CA902BC93CBA}" type="presOf" srcId="{BE6152E8-A7B0-429C-AE48-E84F07208D3F}" destId="{AE7E8AE7-164D-44BD-BE40-BDE74B4818F7}" srcOrd="1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CA924006-E736-4119-9500-4216B355921E}" type="presOf" srcId="{BE6152E8-A7B0-429C-AE48-E84F07208D3F}" destId="{41B0729E-585F-4A7E-A894-AA6DFF53CF58}" srcOrd="0" destOrd="0" presId="urn:microsoft.com/office/officeart/2005/8/layout/pyramid1"/>
    <dgm:cxn modelId="{53CD7621-52CD-40F4-90DB-6743E06AB5F1}" type="presParOf" srcId="{7C3E26E5-8345-4B58-ADD7-8E425EA260AA}" destId="{04E3F3C2-2FFE-4908-A86D-328E43B3294A}" srcOrd="0" destOrd="0" presId="urn:microsoft.com/office/officeart/2005/8/layout/pyramid1"/>
    <dgm:cxn modelId="{47BE78BC-121C-4341-90BB-7E9B928BAD9E}" type="presParOf" srcId="{04E3F3C2-2FFE-4908-A86D-328E43B3294A}" destId="{41B0729E-585F-4A7E-A894-AA6DFF53CF58}" srcOrd="0" destOrd="0" presId="urn:microsoft.com/office/officeart/2005/8/layout/pyramid1"/>
    <dgm:cxn modelId="{169A1C1A-EB3C-4B15-A8C3-25B497FD6B97}" type="presParOf" srcId="{04E3F3C2-2FFE-4908-A86D-328E43B3294A}" destId="{AE7E8AE7-164D-44BD-BE40-BDE74B4818F7}" srcOrd="1" destOrd="0" presId="urn:microsoft.com/office/officeart/2005/8/layout/pyramid1"/>
    <dgm:cxn modelId="{21FF9A31-3B6D-4417-9ADF-4446A43C7260}" type="presParOf" srcId="{7C3E26E5-8345-4B58-ADD7-8E425EA260AA}" destId="{189E913C-2543-4D0F-9CBF-BF9B2CF8E0DA}" srcOrd="1" destOrd="0" presId="urn:microsoft.com/office/officeart/2005/8/layout/pyramid1"/>
    <dgm:cxn modelId="{F8A2F6EA-96EF-4CA1-85BB-6E5409B7E7C1}" type="presParOf" srcId="{189E913C-2543-4D0F-9CBF-BF9B2CF8E0DA}" destId="{EBBA0041-A843-441C-87AB-8F637576AE6A}" srcOrd="0" destOrd="0" presId="urn:microsoft.com/office/officeart/2005/8/layout/pyramid1"/>
    <dgm:cxn modelId="{4F62DFBE-0E3E-4444-AC43-C218C5634732}" type="presParOf" srcId="{189E913C-2543-4D0F-9CBF-BF9B2CF8E0DA}" destId="{2B7C2DCE-4CF1-4FE5-90E9-E7B7B569F09C}" srcOrd="1" destOrd="0" presId="urn:microsoft.com/office/officeart/2005/8/layout/pyramid1"/>
    <dgm:cxn modelId="{D2FD2BF8-A6F6-4589-93EA-F8EE0DD5BB39}" type="presParOf" srcId="{7C3E26E5-8345-4B58-ADD7-8E425EA260AA}" destId="{C7701B75-B313-4FD6-9404-F77707EEE284}" srcOrd="2" destOrd="0" presId="urn:microsoft.com/office/officeart/2005/8/layout/pyramid1"/>
    <dgm:cxn modelId="{6D0A1C0D-ECE1-4D67-8C26-C06024D73B51}" type="presParOf" srcId="{C7701B75-B313-4FD6-9404-F77707EEE284}" destId="{CC9EFA65-A778-457A-93C6-B9548DB6D4C8}" srcOrd="0" destOrd="0" presId="urn:microsoft.com/office/officeart/2005/8/layout/pyramid1"/>
    <dgm:cxn modelId="{945D4C73-F8EE-407A-AEBA-150D40E53719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76197" y="0"/>
          <a:ext cx="1776197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уровень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776197" y="0"/>
        <a:ext cx="1776197" cy="1570690"/>
      </dsp:txXfrm>
    </dsp:sp>
    <dsp:sp modelId="{EBBA0041-A843-441C-87AB-8F637576AE6A}">
      <dsp:nvSpPr>
        <dsp:cNvPr id="0" name=""/>
        <dsp:cNvSpPr/>
      </dsp:nvSpPr>
      <dsp:spPr>
        <a:xfrm>
          <a:off x="888098" y="1570690"/>
          <a:ext cx="3552394" cy="1570690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Региональный уровень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509767" y="1570690"/>
        <a:ext cx="2309056" cy="1570690"/>
      </dsp:txXfrm>
    </dsp:sp>
    <dsp:sp modelId="{CC9EFA65-A778-457A-93C6-B9548DB6D4C8}">
      <dsp:nvSpPr>
        <dsp:cNvPr id="0" name=""/>
        <dsp:cNvSpPr/>
      </dsp:nvSpPr>
      <dsp:spPr>
        <a:xfrm>
          <a:off x="0" y="3141381"/>
          <a:ext cx="5328591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Уровень образовательной организации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932503" y="3141381"/>
        <a:ext cx="3463584" cy="157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ad33.ucoz.ru/index/sport_bez_granic/0-154" TargetMode="External"/><Relationship Id="rId2" Type="http://schemas.openxmlformats.org/officeDocument/2006/relationships/hyperlink" Target="mailto:school-sad33@mail.r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8286807" cy="2554545"/>
          </a:xfrm>
        </p:spPr>
        <p:txBody>
          <a:bodyPr/>
          <a:lstStyle/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"Оптимизация процесса подготовки и размещения информации на сайте, социальных сетях в 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200" smtClean="0">
                <a:latin typeface="Times New Roman" pitchFamily="18" charset="0"/>
                <a:cs typeface="Times New Roman" pitchFamily="18" charset="0"/>
              </a:rPr>
            </a:br>
            <a:r>
              <a:rPr sz="3200" b="1" smtClean="0">
                <a:latin typeface="Times New Roman" pitchFamily="18" charset="0"/>
                <a:cs typeface="Times New Roman" pitchFamily="18" charset="0"/>
              </a:rPr>
              <a:t>МКОУ «Начальная школа-детский сад №33 г.Юрги"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МКОУ "Начальная школа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 детский сад №33 г. Юрги"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76" y="5301208"/>
            <a:ext cx="3308732" cy="1077218"/>
          </a:xfrm>
        </p:spPr>
        <p:txBody>
          <a:bodyPr/>
          <a:lstStyle/>
          <a:p>
            <a:r>
              <a:rPr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school-sad33@mail.ru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school-sad33.ucoz.ru/index/sport_bez_granic/0-154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396635" cy="5847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1500174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Булатова Ксения Константиновна- заместитель директора по ВМР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2786058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Алырчикова</a:t>
            </a:r>
            <a:r>
              <a:rPr lang="ru-RU" sz="1400" b="1" dirty="0" smtClean="0">
                <a:solidFill>
                  <a:srgbClr val="002060"/>
                </a:solidFill>
              </a:rPr>
              <a:t> Наталья Николаевна-учитель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71462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07194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00364" y="4000504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Мельникова Ирина Михайловна–учитель-дефектолог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1500174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Зудова</a:t>
            </a:r>
            <a:r>
              <a:rPr lang="ru-RU" sz="1400" b="1" dirty="0" smtClean="0">
                <a:solidFill>
                  <a:srgbClr val="002060"/>
                </a:solidFill>
              </a:rPr>
              <a:t> Яна Леонидовна–воспитатель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0017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35782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071802" y="5214950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Аникина Лидия Витальевна-учитель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C:\Users\User\Pictures\2021-03-31 Паспорт\Паспорт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54485" y="-1202190"/>
            <a:ext cx="6387325" cy="8791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428992" y="1782753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48263" y="1782753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1406" y="350043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43240" y="350043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92275" y="1782754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25" y="178592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838200"/>
          </a:xfrm>
        </p:spPr>
        <p:txBody>
          <a:bodyPr/>
          <a:lstStyle/>
          <a:p>
            <a:pPr>
              <a:tabLst>
                <a:tab pos="630238" algn="l"/>
              </a:tabLst>
            </a:pPr>
            <a: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 размещения информации на сайте, социальных сетях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071678"/>
            <a:ext cx="150019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1100" strike="sngStrike" dirty="0" smtClean="0"/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 smtClean="0"/>
              <a:t>Поручение </a:t>
            </a:r>
            <a:br>
              <a:rPr lang="ru-RU" sz="1050" dirty="0" smtClean="0"/>
            </a:br>
            <a:r>
              <a:rPr lang="ru-RU" sz="1050" dirty="0" smtClean="0"/>
              <a:t>о размещении информации </a:t>
            </a:r>
            <a:br>
              <a:rPr lang="ru-RU" sz="1050" dirty="0" smtClean="0"/>
            </a:br>
            <a:r>
              <a:rPr lang="ru-RU" sz="1050" dirty="0" smtClean="0"/>
              <a:t>на сайт и </a:t>
            </a:r>
            <a:r>
              <a:rPr lang="ru-RU" sz="1050" dirty="0" err="1" smtClean="0"/>
              <a:t>мессенджеры</a:t>
            </a:r>
            <a:endParaRPr lang="ru-RU" sz="1050" dirty="0" smtClean="0"/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(10 -20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5720" y="3143248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28794" y="2071678"/>
            <a:ext cx="1439863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подготовка информации </a:t>
            </a: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(30-40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55969" y="2643182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928794" y="3071810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635375" y="2071678"/>
            <a:ext cx="144145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>
              <a:defRPr/>
            </a:pPr>
            <a:endParaRPr lang="ru-RU" sz="800" dirty="0" smtClean="0"/>
          </a:p>
          <a:p>
            <a:pPr algn="ctr">
              <a:defRPr/>
            </a:pPr>
            <a:endParaRPr lang="ru-RU" sz="800" dirty="0" smtClean="0"/>
          </a:p>
          <a:p>
            <a:pPr algn="ctr">
              <a:defRPr/>
            </a:pPr>
            <a:r>
              <a:rPr lang="ru-RU" sz="1000" dirty="0" smtClean="0"/>
              <a:t>Передача  информации для выборки материалов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(20-30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076824" y="2643182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35896" y="306896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429256" y="2000240"/>
            <a:ext cx="1928826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700" b="1" dirty="0" smtClean="0"/>
          </a:p>
          <a:p>
            <a:pPr algn="ctr">
              <a:defRPr/>
            </a:pPr>
            <a:endParaRPr lang="ru-RU" sz="500" b="1" dirty="0" smtClean="0"/>
          </a:p>
          <a:p>
            <a:pPr algn="ctr">
              <a:defRPr/>
            </a:pPr>
            <a:r>
              <a:rPr lang="ru-RU" sz="1100" dirty="0" smtClean="0"/>
              <a:t>Получение </a:t>
            </a:r>
            <a:r>
              <a:rPr lang="ru-RU" sz="1100" dirty="0"/>
              <a:t>текстовой информации для выборки </a:t>
            </a:r>
            <a:r>
              <a:rPr lang="ru-RU" sz="1100" dirty="0" smtClean="0"/>
              <a:t>материалов</a:t>
            </a: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(10-20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7358082" y="264318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429256" y="2998784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17493" y="3786190"/>
            <a:ext cx="2654309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Передача </a:t>
            </a:r>
            <a:r>
              <a:rPr lang="ru-RU" sz="1100" dirty="0"/>
              <a:t>полной информации </a:t>
            </a:r>
            <a:r>
              <a:rPr lang="ru-RU" sz="1100" dirty="0" smtClean="0"/>
              <a:t>ответственному за ведение сайта, </a:t>
            </a:r>
            <a:r>
              <a:rPr lang="ru-RU" sz="1100" dirty="0" err="1" smtClean="0"/>
              <a:t>мессенджеров</a:t>
            </a:r>
            <a:endParaRPr lang="ru-RU" sz="11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(30-60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071803" y="4286256"/>
            <a:ext cx="357189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8596" y="4643446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428992" y="3786190"/>
            <a:ext cx="215583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Ответственный за ведение сайта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Размещение </a:t>
            </a:r>
            <a:r>
              <a:rPr lang="ru-RU" sz="1100" dirty="0"/>
              <a:t>информационного материала на </a:t>
            </a:r>
            <a:r>
              <a:rPr lang="ru-RU" sz="1100" dirty="0" smtClean="0"/>
              <a:t>сайт, </a:t>
            </a:r>
            <a:r>
              <a:rPr lang="ru-RU" sz="1100" dirty="0" err="1" smtClean="0"/>
              <a:t>мессенджеры</a:t>
            </a:r>
            <a:r>
              <a:rPr lang="ru-RU" sz="1100" dirty="0" smtClean="0"/>
              <a:t> учреждения</a:t>
            </a:r>
            <a:endParaRPr lang="ru-RU" sz="1100" dirty="0"/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(30-70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142844" y="428467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428992" y="4643446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57885" y="4357694"/>
            <a:ext cx="328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+mn-lt"/>
                <a:cs typeface="Arial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160 – 285 мин.</a:t>
            </a:r>
            <a:endParaRPr lang="ru-RU" sz="1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58082" y="171448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2000240"/>
            <a:ext cx="1285884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700" b="1" dirty="0" smtClean="0"/>
          </a:p>
          <a:p>
            <a:pPr algn="ctr">
              <a:defRPr/>
            </a:pPr>
            <a:endParaRPr lang="ru-RU" sz="800" b="1" dirty="0" smtClean="0"/>
          </a:p>
          <a:p>
            <a:pPr algn="ctr">
              <a:defRPr/>
            </a:pPr>
            <a:r>
              <a:rPr lang="ru-RU" sz="1100" dirty="0" smtClean="0"/>
              <a:t>Отбор </a:t>
            </a:r>
          </a:p>
          <a:p>
            <a:pPr algn="ctr">
              <a:defRPr/>
            </a:pPr>
            <a:r>
              <a:rPr lang="ru-RU" sz="1100" dirty="0" smtClean="0"/>
              <a:t>материалов   </a:t>
            </a:r>
            <a:endParaRPr lang="ru-RU" sz="1100" dirty="0"/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(30-45 мин.)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715272" y="228599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4" name="Пятно 1 103"/>
          <p:cNvSpPr/>
          <p:nvPr/>
        </p:nvSpPr>
        <p:spPr>
          <a:xfrm>
            <a:off x="4211960" y="1628800"/>
            <a:ext cx="439764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09" name="Пятно 1 108"/>
          <p:cNvSpPr/>
          <p:nvPr/>
        </p:nvSpPr>
        <p:spPr>
          <a:xfrm>
            <a:off x="4286248" y="3357562"/>
            <a:ext cx="654046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14282" y="2357430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28596" y="4071942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979712" y="2492896"/>
            <a:ext cx="13678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635896" y="2492896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418154" y="2284404"/>
            <a:ext cx="18684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7715272" y="2998784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428992" y="4071942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ятно 1 13"/>
          <p:cNvSpPr/>
          <p:nvPr/>
        </p:nvSpPr>
        <p:spPr>
          <a:xfrm>
            <a:off x="2214546" y="1571612"/>
            <a:ext cx="500066" cy="506411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ятно 1 49"/>
          <p:cNvSpPr/>
          <p:nvPr/>
        </p:nvSpPr>
        <p:spPr>
          <a:xfrm>
            <a:off x="8215338" y="1643050"/>
            <a:ext cx="642942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43042" y="2643182"/>
            <a:ext cx="238106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071678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72132" y="3571876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7786710" y="1571612"/>
            <a:ext cx="500066" cy="506411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ятно 1 54"/>
          <p:cNvSpPr/>
          <p:nvPr/>
        </p:nvSpPr>
        <p:spPr>
          <a:xfrm>
            <a:off x="2857488" y="1571612"/>
            <a:ext cx="642942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8820472" y="1916832"/>
            <a:ext cx="439764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" name="Пятно 1 57"/>
          <p:cNvSpPr/>
          <p:nvPr/>
        </p:nvSpPr>
        <p:spPr>
          <a:xfrm>
            <a:off x="2071670" y="3357562"/>
            <a:ext cx="654046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251520" y="5013176"/>
            <a:ext cx="2915022" cy="1066800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AutoNum type="arabicPeriod"/>
            </a:pPr>
            <a:r>
              <a:rPr lang="ru-RU" sz="900" dirty="0" smtClean="0">
                <a:solidFill>
                  <a:srgbClr val="000000"/>
                </a:solidFill>
              </a:rPr>
              <a:t>Избыточность информации, подробное обсуждение мероприятия</a:t>
            </a:r>
          </a:p>
          <a:p>
            <a:pPr marL="342900" indent="-342900">
              <a:buFontTx/>
              <a:buAutoNum type="arabicPeriod"/>
            </a:pPr>
            <a:r>
              <a:rPr lang="ru-RU" sz="900" dirty="0" smtClean="0">
                <a:solidFill>
                  <a:srgbClr val="000000"/>
                </a:solidFill>
              </a:rPr>
              <a:t>Отсутствие единого стиля оформления текстовой информации</a:t>
            </a:r>
          </a:p>
          <a:p>
            <a:pPr marL="342900" indent="-342900">
              <a:buFontTx/>
              <a:buAutoNum type="arabicPeriod"/>
            </a:pPr>
            <a:r>
              <a:rPr lang="ru-RU" sz="900" dirty="0" smtClean="0">
                <a:solidFill>
                  <a:srgbClr val="000000"/>
                </a:solidFill>
              </a:rPr>
              <a:t>Временные потери, отсутствие ограничения на  количество и размер  информации для размещения</a:t>
            </a:r>
            <a:endParaRPr lang="ru-RU" sz="900" dirty="0" smtClean="0"/>
          </a:p>
        </p:txBody>
      </p:sp>
      <p:sp>
        <p:nvSpPr>
          <p:cNvPr id="57" name="Скругленная прямоугольная выноска 56"/>
          <p:cNvSpPr/>
          <p:nvPr/>
        </p:nvSpPr>
        <p:spPr>
          <a:xfrm>
            <a:off x="3347864" y="5373216"/>
            <a:ext cx="2626990" cy="432048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/>
            <a:r>
              <a:rPr lang="ru-RU" sz="1050" dirty="0" smtClean="0">
                <a:solidFill>
                  <a:schemeClr val="tx1"/>
                </a:solidFill>
              </a:rPr>
              <a:t>4.     </a:t>
            </a:r>
            <a:r>
              <a:rPr lang="ru-RU" sz="1050" i="1" dirty="0" smtClean="0">
                <a:solidFill>
                  <a:schemeClr val="tx1"/>
                </a:solidFill>
              </a:rPr>
              <a:t>Отсутствие</a:t>
            </a:r>
            <a:r>
              <a:rPr lang="ru-RU" sz="1050" dirty="0" smtClean="0">
                <a:solidFill>
                  <a:schemeClr val="tx1"/>
                </a:solidFill>
              </a:rPr>
              <a:t> на рабочем месте, занятость руководителя</a:t>
            </a: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6228184" y="5373216"/>
            <a:ext cx="2626990" cy="432048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/>
            <a:endParaRPr lang="ru-RU" sz="105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050" dirty="0" smtClean="0">
                <a:solidFill>
                  <a:schemeClr val="tx1"/>
                </a:solidFill>
              </a:rPr>
              <a:t>5.  </a:t>
            </a:r>
            <a:r>
              <a:rPr lang="ru-RU" sz="1050" dirty="0" smtClean="0">
                <a:solidFill>
                  <a:srgbClr val="000000"/>
                </a:solidFill>
              </a:rPr>
              <a:t>Временные потери при загрузке  файлов с большим объемом</a:t>
            </a:r>
            <a:endParaRPr lang="ru-RU" sz="1050" dirty="0" smtClean="0"/>
          </a:p>
          <a:p>
            <a:pPr marL="342900" indent="-342900"/>
            <a:endParaRPr lang="ru-RU" sz="105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ятно 1 9"/>
          <p:cNvSpPr/>
          <p:nvPr/>
        </p:nvSpPr>
        <p:spPr>
          <a:xfrm>
            <a:off x="539552" y="5445224"/>
            <a:ext cx="642942" cy="642943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1259632" y="5445224"/>
            <a:ext cx="642942" cy="714380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979712" y="5445224"/>
            <a:ext cx="642942" cy="649287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2771800" y="5445224"/>
            <a:ext cx="642942" cy="649287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929066"/>
            <a:ext cx="1785950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2500306"/>
            <a:ext cx="1785950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20072" y="4221088"/>
            <a:ext cx="3786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0" lang="ru-RU" sz="1200" dirty="0" smtClean="0">
                <a:solidFill>
                  <a:srgbClr val="000000"/>
                </a:solidFill>
              </a:rPr>
              <a:t>Переизбыток информации, подробное обсуждение мероприятия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</a:rPr>
              <a:t>Отсутствие единого стиля оформления текстовой информации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Отсутствие на рабочем месте, занятость руководителя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</a:rPr>
              <a:t>Временные потери, отсутствие ограничения на  количество и размер  информации для размещения</a:t>
            </a:r>
            <a:endParaRPr lang="ru-RU" sz="1200" dirty="0" smtClean="0"/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</a:rPr>
              <a:t>Временные потери при загрузке  файлов с большим объемом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3563888" y="5445224"/>
            <a:ext cx="642942" cy="649287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Анализ проблем процесса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"Оптимизация процесса подготовки и размещения информации на сайте, социальных сетях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МКОУ «Начальная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школа-детский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сад №33 г.Юрги"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2671" y="1872151"/>
            <a:ext cx="3657600" cy="6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Переизбыток информации, подробное 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обсуждение мероприятия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43306" y="1857364"/>
            <a:ext cx="31119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алгоритма по подготовке информации для размещения на сайт , </a:t>
            </a:r>
            <a:r>
              <a:rPr lang="ru-RU" sz="1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мессенджеры</a:t>
            </a:r>
            <a:endPara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dirty="0" smtClean="0">
                <a:solidFill>
                  <a:srgbClr val="00B050"/>
                </a:solidFill>
              </a:rPr>
              <a:t> 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2915816" y="20608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04248" y="2060848"/>
            <a:ext cx="485105" cy="20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02059" y="2631024"/>
            <a:ext cx="316865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единого стиля оформления текстовой информации</a:t>
            </a:r>
          </a:p>
          <a:p>
            <a:pPr lvl="0" algn="ctr">
              <a:defRPr/>
            </a:pPr>
            <a:endParaRPr lang="ru-RU" sz="12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707904" y="2649083"/>
            <a:ext cx="3384376" cy="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alt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шаблона для размещения информации на сайте (с указанием точных требований к количеству редактирований  и оформлению) </a:t>
            </a: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8028384" y="2382915"/>
            <a:ext cx="829568" cy="13256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3600" b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</a:rPr>
              <a:t>15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400" b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131840" y="2780928"/>
            <a:ext cx="404415" cy="24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7380312" y="2780928"/>
            <a:ext cx="46265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21" y="3480595"/>
            <a:ext cx="34782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ограничения на  количество 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размер  фотографий для размещения</a:t>
            </a: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275857" y="3584724"/>
            <a:ext cx="426640" cy="276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7308304" y="3501008"/>
            <a:ext cx="504056" cy="28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24284" y="4214818"/>
            <a:ext cx="32813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на рабочем месте,  занятость руководителя</a:t>
            </a: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8028384" y="4293096"/>
            <a:ext cx="638435" cy="38998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tx2"/>
                </a:solidFill>
              </a:rPr>
              <a:t>12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275857" y="4338787"/>
            <a:ext cx="426640" cy="242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7308304" y="436510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8028384" y="5301208"/>
            <a:ext cx="951360" cy="4392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2"/>
                </a:solidFill>
              </a:rPr>
              <a:t>10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0621" y="4941168"/>
            <a:ext cx="8905875" cy="136815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: вправо 3"/>
          <p:cNvSpPr/>
          <p:nvPr/>
        </p:nvSpPr>
        <p:spPr>
          <a:xfrm>
            <a:off x="3347865" y="5103093"/>
            <a:ext cx="354632" cy="27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: вправо 3"/>
          <p:cNvSpPr/>
          <p:nvPr/>
        </p:nvSpPr>
        <p:spPr>
          <a:xfrm>
            <a:off x="7380312" y="5085184"/>
            <a:ext cx="504056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51520" y="4980136"/>
            <a:ext cx="32813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Временные потери при загрузке  файлов с большим объемом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86182" y="342900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Передача материалов по электронным формам связи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79912" y="4293096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Требования к количеству, размеру и качеству фотографий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5000636"/>
            <a:ext cx="3594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-Шаблон для размещения информации на сайте ( с ограничением редактирования и количества печатных символов) 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-Требования к размеру и качеству фотографий </a:t>
            </a:r>
          </a:p>
        </p:txBody>
      </p:sp>
    </p:spTree>
    <p:extLst>
      <p:ext uri="{BB962C8B-B14F-4D97-AF65-F5344CB8AC3E}">
        <p14:creationId xmlns="" xmlns:p14="http://schemas.microsoft.com/office/powerpoint/2010/main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500430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378619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57554" y="378619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14480" y="1643050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64305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838200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 размещения информации на сайте, социальных сетях</a:t>
            </a:r>
            <a:endParaRPr lang="ru-RU" sz="1600" dirty="0" smtClean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Будет»)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39869" y="257174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355969" y="2643182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076824" y="2643182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43306" y="307181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7358082" y="264318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071802" y="442913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8596" y="4856172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>
            <a:off x="142844" y="449898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572000" y="5643578"/>
            <a:ext cx="43212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+mn-lt"/>
                <a:cs typeface="Arial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100 –  185 мин.</a:t>
            </a:r>
            <a:endParaRPr lang="ru-RU" sz="1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14282" y="2784470"/>
            <a:ext cx="135732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643306" y="2428868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14282" y="2000240"/>
            <a:ext cx="1439862" cy="14395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1100" strike="sngStrike" dirty="0" smtClean="0"/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Поручение </a:t>
            </a:r>
            <a:br>
              <a:rPr lang="ru-RU" sz="1100" dirty="0" smtClean="0"/>
            </a:br>
            <a:r>
              <a:rPr lang="ru-RU" sz="1100" dirty="0" smtClean="0"/>
              <a:t>о размещении информации </a:t>
            </a:r>
            <a:br>
              <a:rPr lang="ru-RU" sz="1100" dirty="0" smtClean="0"/>
            </a:br>
            <a:r>
              <a:rPr lang="ru-RU" sz="1100" dirty="0" smtClean="0"/>
              <a:t>на сайт и </a:t>
            </a:r>
            <a:r>
              <a:rPr lang="ru-RU" sz="1100" dirty="0" err="1" smtClean="0"/>
              <a:t>мессенджеры</a:t>
            </a:r>
            <a:endParaRPr lang="ru-RU" sz="1100" dirty="0" smtClean="0"/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(10-20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214282" y="2355842"/>
            <a:ext cx="13684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4282" y="3214686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643306" y="2000240"/>
            <a:ext cx="1441450" cy="1500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 smtClean="0"/>
              <a:t>Передача  информации для выборки материала (по электронным формам связи) </a:t>
            </a:r>
          </a:p>
          <a:p>
            <a:pPr algn="ctr">
              <a:defRPr/>
            </a:pPr>
            <a:endParaRPr lang="ru-RU" sz="1050" dirty="0" smtClean="0"/>
          </a:p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</a:rPr>
              <a:t>(10- 20 мин.) </a:t>
            </a: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635896" y="3284984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14744" y="2285992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500694" y="2000240"/>
            <a:ext cx="1928826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700" b="1" dirty="0" smtClean="0"/>
          </a:p>
          <a:p>
            <a:pPr algn="ctr">
              <a:defRPr/>
            </a:pPr>
            <a:endParaRPr lang="ru-RU" sz="500" b="1" dirty="0" smtClean="0"/>
          </a:p>
          <a:p>
            <a:pPr algn="ctr">
              <a:defRPr/>
            </a:pPr>
            <a:r>
              <a:rPr lang="ru-RU" sz="1100" dirty="0" smtClean="0"/>
              <a:t>Получение текстовой информации для выборки материала (по электронным формам связи) </a:t>
            </a: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(10-15 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500694" y="3000372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500694" y="2285992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715272" y="2000240"/>
            <a:ext cx="1285884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700" b="1" dirty="0" smtClean="0"/>
          </a:p>
          <a:p>
            <a:pPr algn="ctr">
              <a:defRPr/>
            </a:pPr>
            <a:endParaRPr lang="ru-RU" sz="800" b="1" dirty="0" smtClean="0"/>
          </a:p>
          <a:p>
            <a:pPr algn="ctr">
              <a:defRPr/>
            </a:pPr>
            <a:r>
              <a:rPr lang="ru-RU" sz="1100" dirty="0" smtClean="0"/>
              <a:t>Отбор материалов   </a:t>
            </a:r>
            <a:endParaRPr lang="ru-RU" sz="1100" dirty="0"/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(15-30 мин.)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7715272" y="228599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715272" y="300037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428596" y="4071942"/>
            <a:ext cx="2654309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Передача полной информации ответственному за ведение сайта, </a:t>
            </a:r>
            <a:r>
              <a:rPr lang="ru-RU" sz="1100" dirty="0" err="1" smtClean="0"/>
              <a:t>мессенджеров</a:t>
            </a:r>
            <a:endParaRPr lang="ru-RU" sz="11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(20-35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28596" y="4357694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28596" y="5072074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3500430" y="4071942"/>
            <a:ext cx="2155830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Ответственный за ведение сайта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Размещение информационного материала на сайт, </a:t>
            </a:r>
            <a:r>
              <a:rPr lang="ru-RU" sz="1100" dirty="0" err="1" smtClean="0"/>
              <a:t>мессенджеры</a:t>
            </a:r>
            <a:r>
              <a:rPr lang="ru-RU" sz="1100" dirty="0" smtClean="0"/>
              <a:t> учреждения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(10- 30 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500430" y="5000636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500430" y="4357694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42844" y="2071678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57884" y="3857628"/>
            <a:ext cx="428628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00232" y="2000240"/>
            <a:ext cx="1439863" cy="13573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подготовка информации </a:t>
            </a:r>
          </a:p>
          <a:p>
            <a:pPr algn="ctr">
              <a:defRPr/>
            </a:pPr>
            <a:r>
              <a:rPr lang="ru-RU" sz="1000" dirty="0" smtClean="0"/>
              <a:t>(по разработанным алгоритму и шаблону)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(25-35 мин.) 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 smtClean="0">
              <a:solidFill>
                <a:schemeClr val="tx1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000232" y="3071810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000232" y="2285992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23528" y="5805264"/>
            <a:ext cx="91440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835696" y="5805264"/>
            <a:ext cx="9144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63688" y="6309320"/>
            <a:ext cx="1296144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Не изменилось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9512" y="6309320"/>
            <a:ext cx="1296144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Изменилось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939" name="think-cell Slide" r:id="rId4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7345943"/>
              </p:ext>
            </p:extLst>
          </p:nvPr>
        </p:nvGraphicFramePr>
        <p:xfrm>
          <a:off x="179512" y="714356"/>
          <a:ext cx="8607330" cy="57663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8988"/>
                <a:gridCol w="2553434"/>
                <a:gridCol w="1750231"/>
                <a:gridCol w="2964677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1719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Переизбыток информации, подробное </a:t>
                      </a:r>
                    </a:p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обсуждение мероприятия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алгоритм по подготовке информации для размещения на сайт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единого стиля оформления текстовой информации</a:t>
                      </a:r>
                      <a:endParaRPr lang="ru-RU" sz="105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 шаблон</a:t>
                      </a:r>
                      <a:r>
                        <a:rPr lang="ru-RU" altLang="ru-RU" sz="14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размещения информации на сайте (с указанием точных требований к количеству редактирований  и оформлению) 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1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ограничения на  количество </a:t>
                      </a:r>
                      <a:b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размер  фотографий для размещения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Передача материала по электронным формам связи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 descr="D:\Мои документы\Desktop\куча мал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357298"/>
            <a:ext cx="2520281" cy="175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3" name="Picture 7" descr="D:\Мои документы\Desktop\пан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717032"/>
            <a:ext cx="2088232" cy="2199713"/>
          </a:xfrm>
          <a:prstGeom prst="rect">
            <a:avLst/>
          </a:prstGeom>
          <a:noFill/>
        </p:spPr>
      </p:pic>
      <p:pic>
        <p:nvPicPr>
          <p:cNvPr id="12" name="Picture 4" descr="C:\Users\admin\Desktop\IMG-20191125-WA0014.jpg"/>
          <p:cNvPicPr>
            <a:picLocks noChangeAspect="1" noChangeArrowheads="1"/>
          </p:cNvPicPr>
          <p:nvPr/>
        </p:nvPicPr>
        <p:blipFill>
          <a:blip r:embed="rId7" cstate="print"/>
          <a:srcRect t="25615"/>
          <a:stretch>
            <a:fillRect/>
          </a:stretch>
        </p:blipFill>
        <p:spPr bwMode="auto">
          <a:xfrm>
            <a:off x="6500826" y="1357298"/>
            <a:ext cx="1573631" cy="161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1" name="Picture 5" descr="D:\Мои документы\Desktop\Новая папка\20191024_154520.jpg"/>
          <p:cNvPicPr>
            <a:picLocks noChangeAspect="1" noChangeArrowheads="1"/>
          </p:cNvPicPr>
          <p:nvPr/>
        </p:nvPicPr>
        <p:blipFill>
          <a:blip r:embed="rId8" cstate="print"/>
          <a:srcRect b="54313"/>
          <a:stretch>
            <a:fillRect/>
          </a:stretch>
        </p:blipFill>
        <p:spPr bwMode="auto">
          <a:xfrm>
            <a:off x="6000760" y="3643314"/>
            <a:ext cx="2643206" cy="1681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0963" name="think-cell Slide" r:id="rId4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7345943"/>
              </p:ext>
            </p:extLst>
          </p:nvPr>
        </p:nvGraphicFramePr>
        <p:xfrm>
          <a:off x="179512" y="1142982"/>
          <a:ext cx="8568952" cy="48779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14118"/>
                <a:gridCol w="4854834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12385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на рабочем месте,  занятость руководителя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Требования к количеству, размеру и качеству фотографий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загрузке  файлов с большим объемом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alt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-Создан</a:t>
                      </a:r>
                      <a:r>
                        <a:rPr lang="ru-RU" altLang="ru-RU" sz="14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</a:t>
                      </a:r>
                      <a:r>
                        <a:rPr lang="ru-RU" alt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аблон для размещения информации на сайте, </a:t>
                      </a:r>
                      <a:r>
                        <a:rPr lang="ru-RU" altLang="ru-RU" sz="14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мессенджеры</a:t>
                      </a:r>
                      <a:r>
                        <a:rPr lang="ru-RU" alt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с ограничением редактирования и количества печатных символов) </a:t>
                      </a:r>
                    </a:p>
                    <a:p>
                      <a:pPr>
                        <a:defRPr/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-Требования к размеру и качеству фотографий 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Длительность процесса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(160 – 285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минут)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                                  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Длительность процесса</a:t>
                      </a:r>
                    </a:p>
                    <a:p>
                      <a:pPr algn="ctr"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(100 – 185 минут)</a:t>
                      </a: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размещения информации на сайте, социальных сетях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«Начальная </a:t>
                      </a:r>
                      <a:r>
                        <a:rPr lang="ru-RU" sz="12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школа-детский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сад №33 г.Юрги»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285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мин. до 185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754</Words>
  <Application>Microsoft Office PowerPoint</Application>
  <PresentationFormat>Экран (4:3)</PresentationFormat>
  <Paragraphs>206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think-cell Slide</vt:lpstr>
      <vt:lpstr>"Оптимизация процесса подготовки и размещения информации на сайте, социальных сетях в  МКОУ «Начальная школа-детский сад №33 г.Юрги"</vt:lpstr>
      <vt:lpstr> Команда проекта</vt:lpstr>
      <vt:lpstr>Слайд 3</vt:lpstr>
      <vt:lpstr>Карта текущего состояния процесса  размещения информации на сайте, социальных сетях</vt:lpstr>
      <vt:lpstr>Пирамида проблем</vt:lpstr>
      <vt:lpstr>Анализ проблем процесса  "Оптимизация процесса подготовки и размещения информации на сайте, социальных сетях в  МКОУ «Начальная школа-детский сад №33 г.Юрги"</vt:lpstr>
      <vt:lpstr>Карта текущего состояния процесса  размещения информации на сайте, социальных сетях</vt:lpstr>
      <vt:lpstr>Достигнутые результаты (было и стало) </vt:lpstr>
      <vt:lpstr>Достигнутые результаты (было и стало) </vt:lpstr>
      <vt:lpstr>Приглашаем 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99</cp:revision>
  <cp:lastPrinted>2019-04-25T09:14:46Z</cp:lastPrinted>
  <dcterms:created xsi:type="dcterms:W3CDTF">2018-08-20T14:01:12Z</dcterms:created>
  <dcterms:modified xsi:type="dcterms:W3CDTF">2021-03-31T07:26:33Z</dcterms:modified>
</cp:coreProperties>
</file>