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77" r:id="rId5"/>
    <p:sldId id="278" r:id="rId6"/>
    <p:sldId id="279" r:id="rId7"/>
    <p:sldId id="282" r:id="rId8"/>
    <p:sldId id="281" r:id="rId9"/>
    <p:sldId id="283" r:id="rId10"/>
    <p:sldId id="284" r:id="rId11"/>
    <p:sldId id="276" r:id="rId12"/>
  </p:sldIdLst>
  <p:sldSz cx="9144000" cy="6858000" type="screen4x3"/>
  <p:notesSz cx="6858000" cy="99472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7FF"/>
    <a:srgbClr val="327FBE"/>
    <a:srgbClr val="0091FE"/>
    <a:srgbClr val="C7CDD7"/>
    <a:srgbClr val="E5F6FB"/>
    <a:srgbClr val="D1FBFF"/>
    <a:srgbClr val="000066"/>
    <a:srgbClr val="003366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89" autoAdjust="0"/>
    <p:restoredTop sz="99645" autoAdjust="0"/>
  </p:normalViewPr>
  <p:slideViewPr>
    <p:cSldViewPr>
      <p:cViewPr>
        <p:scale>
          <a:sx n="70" d="100"/>
          <a:sy n="70" d="100"/>
        </p:scale>
        <p:origin x="-171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91FE"/>
        </a:solidFill>
      </dgm:spPr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200" b="1" dirty="0" smtClean="0"/>
            <a:t>Региональный </a:t>
          </a:r>
        </a:p>
        <a:p>
          <a:r>
            <a:rPr lang="ru-RU" sz="1200" b="1" dirty="0" smtClean="0"/>
            <a:t>уровень</a:t>
          </a:r>
          <a:endParaRPr lang="ru-RU" sz="12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327FBE">
            <a:alpha val="70000"/>
          </a:srgbClr>
        </a:solidFill>
      </dgm:spPr>
      <dgm:t>
        <a:bodyPr/>
        <a:lstStyle/>
        <a:p>
          <a:r>
            <a:rPr lang="ru-RU" sz="1200" b="1" dirty="0" smtClean="0"/>
            <a:t>Муниципальный </a:t>
          </a:r>
          <a:r>
            <a:rPr lang="ru-RU" sz="1200" b="1" dirty="0"/>
            <a:t>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ru-RU" sz="1200" b="1" dirty="0" smtClean="0"/>
            <a:t>Локальный</a:t>
          </a:r>
          <a:endParaRPr lang="ru-RU" sz="1200" b="1" dirty="0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517FE-C160-46D3-A333-5EE6421A1D83}" type="presOf" srcId="{CBB2EDB4-08BF-49DB-9282-C363CE23E3D0}" destId="{7099C5AD-A666-455F-9144-31509FAE35FB}" srcOrd="0" destOrd="0" presId="urn:microsoft.com/office/officeart/2005/8/layout/pyramid1"/>
    <dgm:cxn modelId="{1E91953D-64FC-49E4-9FCD-8E3652DD90D8}" type="presOf" srcId="{C055D918-0D48-44D3-9287-CAE1B93EB64A}" destId="{8C222443-D6D5-437E-8A06-7845FF64044F}" srcOrd="0" destOrd="0" presId="urn:microsoft.com/office/officeart/2005/8/layout/pyramid1"/>
    <dgm:cxn modelId="{CCFF9F74-406E-430D-B768-1466ECF073AD}" type="presOf" srcId="{8380A261-4409-4C6B-8A07-0D64C5422F6D}" destId="{EB789FCB-B92C-4A52-BB06-4A95FA62001B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8AE74EFD-A6E8-46B7-9655-5213170ECC1D}" type="presOf" srcId="{F014B99B-BC0F-4D51-AA35-03139CBC5BDF}" destId="{47753778-DDCD-4F66-8671-0963E55AC1AB}" srcOrd="0" destOrd="0" presId="urn:microsoft.com/office/officeart/2005/8/layout/pyramid1"/>
    <dgm:cxn modelId="{7F2B2B47-41B2-4082-8052-244848F6849D}" type="presOf" srcId="{8380A261-4409-4C6B-8A07-0D64C5422F6D}" destId="{3405B94A-B110-4EB0-B99D-680A85764021}" srcOrd="0" destOrd="0" presId="urn:microsoft.com/office/officeart/2005/8/layout/pyramid1"/>
    <dgm:cxn modelId="{565AEF58-3861-4B08-B538-01900CBC8628}" type="presOf" srcId="{F014B99B-BC0F-4D51-AA35-03139CBC5BDF}" destId="{158BBE6D-1C8E-4142-827F-B1B32D20364B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30F2DD98-E5C4-4CC7-9B4A-3DD85BED6C51}" type="presOf" srcId="{CBB2EDB4-08BF-49DB-9282-C363CE23E3D0}" destId="{8064A9E2-4365-4891-A563-4210D9FE6047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28B9246F-C2D8-44EE-BF66-E2B62B6D31E2}" type="presParOf" srcId="{8C222443-D6D5-437E-8A06-7845FF64044F}" destId="{8E592AC7-B094-488F-86DE-8B46AA43A5F7}" srcOrd="0" destOrd="0" presId="urn:microsoft.com/office/officeart/2005/8/layout/pyramid1"/>
    <dgm:cxn modelId="{F6FC2A26-F1B7-426C-AA8E-976C60C92EFE}" type="presParOf" srcId="{8E592AC7-B094-488F-86DE-8B46AA43A5F7}" destId="{47753778-DDCD-4F66-8671-0963E55AC1AB}" srcOrd="0" destOrd="0" presId="urn:microsoft.com/office/officeart/2005/8/layout/pyramid1"/>
    <dgm:cxn modelId="{6436F5C0-F35A-400A-8BD8-F661A7AF1BA0}" type="presParOf" srcId="{8E592AC7-B094-488F-86DE-8B46AA43A5F7}" destId="{158BBE6D-1C8E-4142-827F-B1B32D20364B}" srcOrd="1" destOrd="0" presId="urn:microsoft.com/office/officeart/2005/8/layout/pyramid1"/>
    <dgm:cxn modelId="{3D87F6FF-F18E-43EF-898F-186122FB7174}" type="presParOf" srcId="{8C222443-D6D5-437E-8A06-7845FF64044F}" destId="{08609C55-E487-4600-AFD0-8994D3888F22}" srcOrd="1" destOrd="0" presId="urn:microsoft.com/office/officeart/2005/8/layout/pyramid1"/>
    <dgm:cxn modelId="{DCF5C8F5-39B5-460F-A1DE-02AEBAC3D761}" type="presParOf" srcId="{08609C55-E487-4600-AFD0-8994D3888F22}" destId="{7099C5AD-A666-455F-9144-31509FAE35FB}" srcOrd="0" destOrd="0" presId="urn:microsoft.com/office/officeart/2005/8/layout/pyramid1"/>
    <dgm:cxn modelId="{D7A677B3-EC88-4357-8C74-4E759F766A7E}" type="presParOf" srcId="{08609C55-E487-4600-AFD0-8994D3888F22}" destId="{8064A9E2-4365-4891-A563-4210D9FE6047}" srcOrd="1" destOrd="0" presId="urn:microsoft.com/office/officeart/2005/8/layout/pyramid1"/>
    <dgm:cxn modelId="{F3A15516-E44B-4D29-A662-A778B60B3D98}" type="presParOf" srcId="{8C222443-D6D5-437E-8A06-7845FF64044F}" destId="{4E66420A-6794-4210-A8DC-A681DFE94B26}" srcOrd="2" destOrd="0" presId="urn:microsoft.com/office/officeart/2005/8/layout/pyramid1"/>
    <dgm:cxn modelId="{FEC50D2A-9E08-44CA-8844-9F1D3E670055}" type="presParOf" srcId="{4E66420A-6794-4210-A8DC-A681DFE94B26}" destId="{3405B94A-B110-4EB0-B99D-680A85764021}" srcOrd="0" destOrd="0" presId="urn:microsoft.com/office/officeart/2005/8/layout/pyramid1"/>
    <dgm:cxn modelId="{041C0F99-351E-4278-A84F-E914D57FFB79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989867" y="0"/>
          <a:ext cx="1989867" cy="1486488"/>
        </a:xfrm>
        <a:prstGeom prst="trapezoid">
          <a:avLst>
            <a:gd name="adj" fmla="val 66932"/>
          </a:avLst>
        </a:prstGeom>
        <a:solidFill>
          <a:srgbClr val="0091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Региональный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</a:t>
          </a:r>
          <a:endParaRPr lang="ru-RU" sz="1200" b="1" kern="1200" dirty="0"/>
        </a:p>
      </dsp:txBody>
      <dsp:txXfrm>
        <a:off x="1989867" y="0"/>
        <a:ext cx="1989867" cy="1486488"/>
      </dsp:txXfrm>
    </dsp:sp>
    <dsp:sp modelId="{7099C5AD-A666-455F-9144-31509FAE35FB}">
      <dsp:nvSpPr>
        <dsp:cNvPr id="0" name=""/>
        <dsp:cNvSpPr/>
      </dsp:nvSpPr>
      <dsp:spPr>
        <a:xfrm>
          <a:off x="987809" y="1500892"/>
          <a:ext cx="3979734" cy="1486488"/>
        </a:xfrm>
        <a:prstGeom prst="trapezoid">
          <a:avLst>
            <a:gd name="adj" fmla="val 66932"/>
          </a:avLst>
        </a:prstGeom>
        <a:solidFill>
          <a:srgbClr val="327FBE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Муниципальный </a:t>
          </a:r>
          <a:r>
            <a:rPr lang="ru-RU" sz="1200" b="1" kern="1200" dirty="0"/>
            <a:t>уровень</a:t>
          </a:r>
        </a:p>
      </dsp:txBody>
      <dsp:txXfrm>
        <a:off x="1684263" y="1500892"/>
        <a:ext cx="2586827" cy="1486488"/>
      </dsp:txXfrm>
    </dsp:sp>
    <dsp:sp modelId="{3405B94A-B110-4EB0-B99D-680A85764021}">
      <dsp:nvSpPr>
        <dsp:cNvPr id="0" name=""/>
        <dsp:cNvSpPr/>
      </dsp:nvSpPr>
      <dsp:spPr>
        <a:xfrm>
          <a:off x="0" y="2958572"/>
          <a:ext cx="5969601" cy="1486488"/>
        </a:xfrm>
        <a:prstGeom prst="trapezoid">
          <a:avLst>
            <a:gd name="adj" fmla="val 66932"/>
          </a:avLst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Локальный</a:t>
          </a:r>
          <a:endParaRPr lang="ru-RU" sz="1200" b="1" kern="1200" dirty="0"/>
        </a:p>
      </dsp:txBody>
      <dsp:txXfrm>
        <a:off x="1044680" y="2958572"/>
        <a:ext cx="3880241" cy="1486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1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1C042710-FB0E-43DD-BB7C-81552B984D16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4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850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1C042710-FB0E-43DD-BB7C-81552B984D16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7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850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sad33.ucoz.ru/index/sport_bez_granic/0-154" TargetMode="External"/><Relationship Id="rId2" Type="http://schemas.openxmlformats.org/officeDocument/2006/relationships/hyperlink" Target="mailto:school-sad33@mail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6285" y="1484784"/>
            <a:ext cx="9161363" cy="2308324"/>
          </a:xfrm>
        </p:spPr>
        <p:txBody>
          <a:bodyPr/>
          <a:lstStyle/>
          <a:p>
            <a:r>
              <a:rPr sz="3600" dirty="0" smtClean="0"/>
              <a:t>«</a:t>
            </a:r>
            <a:r>
              <a:rPr lang="ru-RU" sz="3600" i="1" dirty="0"/>
              <a:t>Оптимизация процесса предоставления массажа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для </a:t>
            </a:r>
            <a:r>
              <a:rPr lang="ru-RU" sz="3600" i="1" dirty="0"/>
              <a:t>детей с ОВЗ</a:t>
            </a:r>
            <a:r>
              <a:rPr sz="3600" dirty="0" smtClean="0"/>
              <a:t>»</a:t>
            </a:r>
            <a:br>
              <a:rPr sz="3600" dirty="0" smtClean="0"/>
            </a:br>
            <a:endParaRPr sz="36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636"/>
            <a:ext cx="5072098" cy="830997"/>
          </a:xfrm>
        </p:spPr>
        <p:txBody>
          <a:bodyPr/>
          <a:lstStyle/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МКОУ "Начальная школа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 детский сад №33 г. Юрги"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47" y="117765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69814"/>
            <a:ext cx="723900" cy="8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53320"/>
              </p:ext>
            </p:extLst>
          </p:nvPr>
        </p:nvGraphicFramePr>
        <p:xfrm>
          <a:off x="251520" y="2008115"/>
          <a:ext cx="8501122" cy="312009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32780"/>
                <a:gridCol w="2553434"/>
                <a:gridCol w="1750231"/>
                <a:gridCol w="2964677"/>
              </a:tblGrid>
              <a:tr h="471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529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6" charset="0"/>
                          <a:cs typeface="Times New Roman" pitchFamily="16" charset="0"/>
                        </a:rPr>
                        <a:t>Не предоставлены оригиналы документов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родителями (законными представителями) о офтальмологическом диагнозе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памятки для родителей  о том, оригиналы каких документов необходимо предоставить</a:t>
                      </a: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C:\Users\User\AppData\Local\Microsoft\Windows\Temporary Internet Files\Content.Word\IMG-20191029-WA00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859858"/>
            <a:ext cx="20484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IMG_20191029_1458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4255" y="2751846"/>
            <a:ext cx="1944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85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7670086" cy="1200329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риглашаем </a:t>
            </a:r>
            <a:br>
              <a:rPr sz="3600" b="1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к сотрудничеству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876" y="5301208"/>
            <a:ext cx="3308732" cy="1077218"/>
          </a:xfrm>
        </p:spPr>
        <p:txBody>
          <a:bodyPr/>
          <a:lstStyle/>
          <a:p>
            <a:r>
              <a:rPr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school-sad33@mail.ru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school-sad33.ucoz.ru/index/sport_bez_granic/0-154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Сайт\Эмблема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396635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960729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Алмаева</a:t>
            </a:r>
            <a:r>
              <a:rPr lang="ru-RU" sz="1400" b="1" dirty="0" smtClean="0">
                <a:solidFill>
                  <a:srgbClr val="002060"/>
                </a:solidFill>
              </a:rPr>
              <a:t> Елена Валерьевна- директор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00164" y="2332455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Кострова</a:t>
            </a:r>
            <a:r>
              <a:rPr lang="ru-RU" sz="1400" b="1" dirty="0" smtClean="0">
                <a:solidFill>
                  <a:srgbClr val="002060"/>
                </a:solidFill>
              </a:rPr>
              <a:t> Елена Викторовна- медсестра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2795" y="4115701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Иванова Ксения Владимировна–воспитатель 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7495" y="2258090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Погосян </a:t>
            </a:r>
            <a:r>
              <a:rPr lang="ru-RU" sz="1400" b="1" dirty="0" err="1" smtClean="0">
                <a:solidFill>
                  <a:srgbClr val="002060"/>
                </a:solidFill>
              </a:rPr>
              <a:t>Гаяне</a:t>
            </a:r>
            <a:r>
              <a:rPr lang="ru-RU" sz="1400" b="1" dirty="0" smtClean="0">
                <a:solidFill>
                  <a:srgbClr val="002060"/>
                </a:solidFill>
              </a:rPr>
              <a:t> Григорьевна – медсестра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61416" y="5209659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Кондратьева Нина Юрьевна-учитель 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7410" name="Picture 2" descr="D:\Инфо\33 школа сад\Булатова К.К\ФОТО сотрудники к ЮБИЛЕЮ\img1581527704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5" y="2080119"/>
            <a:ext cx="702430" cy="1127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1" name="Picture 3" descr="D:\Инфо\33 школа сад\Булатова К.К\ФОТО сотрудники к ЮБИЛЕЮ\WhatsApp Image 2021-10-29 at 08.52.1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28027" r="14603" b="22611"/>
          <a:stretch/>
        </p:blipFill>
        <p:spPr bwMode="auto">
          <a:xfrm>
            <a:off x="179512" y="2211334"/>
            <a:ext cx="1018319" cy="1083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2" name="Picture 4" descr="D:\Инфо\33 школа сад\Булатова К.К\ФОТО сотрудники к ЮБИЛЕЮ\WhatsApp Image 2021-11-02 at 11.59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86" y="5209659"/>
            <a:ext cx="1050300" cy="96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3" name="Picture 5" descr="D:\Инфо\33 школа сад\Булатова К.К\ФОТО сотрудники к ЮБИЛЕЮ\WhatsApp Image 2021-10-28 at 15.00.5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88" y="3789040"/>
            <a:ext cx="958915" cy="1162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4" name="Picture 6" descr="D:\Инфо\33 школа сад\Булатова К.К\ФОТО сотрудники к ЮБИЛЕЮ\WhatsApp Image 2021-10-28 at 11.08.4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77" y="836712"/>
            <a:ext cx="784711" cy="1083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2" descr="D:\Сайт\Эмблема\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161" y="116633"/>
            <a:ext cx="3497047" cy="669162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75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705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8" t="25560" r="18498" b="7642"/>
          <a:stretch/>
        </p:blipFill>
        <p:spPr bwMode="auto">
          <a:xfrm>
            <a:off x="40356" y="1340768"/>
            <a:ext cx="8996140" cy="53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14374" y="2071688"/>
            <a:ext cx="1785923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Директор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ru-RU" sz="1000" dirty="0" smtClean="0"/>
          </a:p>
          <a:p>
            <a:pPr algn="ctr">
              <a:defRPr/>
            </a:pPr>
            <a:r>
              <a:rPr lang="ru-RU" sz="1000" dirty="0" smtClean="0"/>
              <a:t>Зачисление ребенка в МКОУ</a:t>
            </a:r>
            <a:endParaRPr lang="ru-RU" sz="9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ru-RU" sz="600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  <a:latin typeface="+mj-lt"/>
              </a:rPr>
              <a:t>(10-15 мин.) </a:t>
            </a:r>
            <a:endParaRPr lang="ru-RU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93211" y="2071688"/>
            <a:ext cx="1714501" cy="1357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Мед. сестра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cs typeface="Times New Roman" panose="02020603050405020304" pitchFamily="18" charset="0"/>
              </a:rPr>
              <a:t>Уточнение информации  </a:t>
            </a:r>
            <a:r>
              <a:rPr lang="ru-RU" sz="1000" dirty="0" smtClean="0">
                <a:cs typeface="Times New Roman" panose="02020603050405020304" pitchFamily="18" charset="0"/>
              </a:rPr>
              <a:t>по офтальмологическому диагнозу ребенка</a:t>
            </a: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(5-10 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1500" y="3786188"/>
            <a:ext cx="1571625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Мед. сестра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Составление графика проведения массажа по группам и классам</a:t>
            </a:r>
            <a:endParaRPr lang="ru-RU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(200-240 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745456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2105818"/>
            <a:ext cx="1823636" cy="1323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/>
              <a:t>Мед. сестра</a:t>
            </a:r>
            <a:endParaRPr lang="ru-RU" sz="700" b="1" dirty="0"/>
          </a:p>
          <a:p>
            <a:pPr algn="ctr">
              <a:defRPr/>
            </a:pPr>
            <a:endParaRPr lang="ru-RU" sz="800" b="1" dirty="0"/>
          </a:p>
          <a:p>
            <a:pPr algn="ctr">
              <a:defRPr/>
            </a:pPr>
            <a:r>
              <a:rPr lang="ru-RU" sz="1000" dirty="0" smtClean="0">
                <a:cs typeface="Times New Roman" panose="02020603050405020304" pitchFamily="18" charset="0"/>
              </a:rPr>
              <a:t>Обращение в поликлинику за направлениями на массаж</a:t>
            </a: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(20-24 часа)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5750" y="35004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5</a:t>
            </a:r>
            <a:endParaRPr lang="ru-RU" sz="9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641592" y="1775185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947035" y="1775185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103" name="Заголовок 1"/>
          <p:cNvSpPr>
            <a:spLocks noGrp="1"/>
          </p:cNvSpPr>
          <p:nvPr>
            <p:ph type="title"/>
          </p:nvPr>
        </p:nvSpPr>
        <p:spPr>
          <a:xfrm>
            <a:off x="-593179" y="300927"/>
            <a:ext cx="10044608" cy="10715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1800" b="1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1800" i="1" dirty="0"/>
              <a:t>«Оптимизация процесса предоставления 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массажа </a:t>
            </a:r>
            <a:r>
              <a:rPr lang="ru-RU" sz="1800" i="1" dirty="0"/>
              <a:t>для детей с ОВЗ»</a:t>
            </a:r>
            <a:endParaRPr lang="ru-RU" sz="1800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541588" y="2642394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14375" y="3071813"/>
            <a:ext cx="15001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000375" y="3071813"/>
            <a:ext cx="14287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4689418" y="2661443"/>
            <a:ext cx="257617" cy="1778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71500" y="4786313"/>
            <a:ext cx="1571625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786050" y="3714750"/>
            <a:ext cx="1928825" cy="1357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Заместитель директора</a:t>
            </a:r>
          </a:p>
          <a:p>
            <a:pPr algn="ctr">
              <a:defRPr/>
            </a:pPr>
            <a:endParaRPr lang="ru-RU" sz="11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 smtClean="0"/>
              <a:t>Согласование графика с расписанием занятий обучающихся</a:t>
            </a: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(100-120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7025468" y="2642394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857500" y="4714875"/>
            <a:ext cx="18573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355842" y="3500438"/>
            <a:ext cx="5715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6</a:t>
            </a:r>
            <a:endParaRPr lang="ru-RU" sz="9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-1217113" y="5203935"/>
            <a:ext cx="45005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ВПП </a:t>
            </a: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 =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1720-2040 мин.</a:t>
            </a:r>
            <a:endParaRPr lang="ru-RU" sz="14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095068" y="2287588"/>
            <a:ext cx="178593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1" name="TextBox 66"/>
          <p:cNvSpPr txBox="1">
            <a:spLocks noChangeArrowheads="1"/>
          </p:cNvSpPr>
          <p:nvPr/>
        </p:nvSpPr>
        <p:spPr bwMode="auto">
          <a:xfrm>
            <a:off x="3033510" y="5094476"/>
            <a:ext cx="611048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Разноуровневое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процесса уточнения данных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удаленности поликлиники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 в учебном расписании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педиатра на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рабочем месте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детей</a:t>
            </a:r>
          </a:p>
          <a:p>
            <a:pPr marL="342900" indent="-342900">
              <a:lnSpc>
                <a:spcPct val="150000"/>
              </a:lnSpc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Не предоставлены оригиналы документов родителями (законными представителями) о офтальмологическом диагнозе</a:t>
            </a:r>
          </a:p>
          <a:p>
            <a:pPr marL="342900" indent="-342900">
              <a:lnSpc>
                <a:spcPct val="150000"/>
              </a:lnSpc>
            </a:pPr>
            <a:endParaRPr lang="ru-RU" sz="1100" dirty="0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71500" y="4000500"/>
            <a:ext cx="15716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714375" y="2286000"/>
            <a:ext cx="15113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000375" y="2286000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109764" y="2973343"/>
            <a:ext cx="178593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2857500" y="4000500"/>
            <a:ext cx="1928813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ятно 1 49"/>
          <p:cNvSpPr/>
          <p:nvPr/>
        </p:nvSpPr>
        <p:spPr>
          <a:xfrm>
            <a:off x="4143375" y="3357563"/>
            <a:ext cx="642938" cy="50006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4359" y="2135547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ВХОД</a:t>
            </a:r>
            <a:endParaRPr lang="ru-RU" b="1" dirty="0"/>
          </a:p>
        </p:txBody>
      </p:sp>
      <p:sp>
        <p:nvSpPr>
          <p:cNvPr id="55" name="Пятно 1 54"/>
          <p:cNvSpPr/>
          <p:nvPr/>
        </p:nvSpPr>
        <p:spPr>
          <a:xfrm>
            <a:off x="4214813" y="1857375"/>
            <a:ext cx="571500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Пятно 1 55"/>
          <p:cNvSpPr/>
          <p:nvPr/>
        </p:nvSpPr>
        <p:spPr>
          <a:xfrm>
            <a:off x="433358" y="4680778"/>
            <a:ext cx="428625" cy="5000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Пятно 1 50"/>
          <p:cNvSpPr/>
          <p:nvPr/>
        </p:nvSpPr>
        <p:spPr>
          <a:xfrm>
            <a:off x="3643313" y="1571625"/>
            <a:ext cx="500062" cy="50641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135798" y="3714752"/>
            <a:ext cx="222264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ВЫХОД</a:t>
            </a:r>
            <a:endParaRPr lang="ru-RU" b="1" dirty="0"/>
          </a:p>
        </p:txBody>
      </p:sp>
      <p:sp>
        <p:nvSpPr>
          <p:cNvPr id="114" name="Пятно 1 113"/>
          <p:cNvSpPr/>
          <p:nvPr/>
        </p:nvSpPr>
        <p:spPr>
          <a:xfrm>
            <a:off x="2936712" y="5072074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9" name="Пятно 1 118"/>
          <p:cNvSpPr/>
          <p:nvPr/>
        </p:nvSpPr>
        <p:spPr>
          <a:xfrm>
            <a:off x="2961447" y="5357829"/>
            <a:ext cx="428625" cy="35718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0" name="Пятно 1 119"/>
          <p:cNvSpPr/>
          <p:nvPr/>
        </p:nvSpPr>
        <p:spPr>
          <a:xfrm>
            <a:off x="2956329" y="5715016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3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54" name="Пятно 1 53"/>
          <p:cNvSpPr/>
          <p:nvPr/>
        </p:nvSpPr>
        <p:spPr>
          <a:xfrm>
            <a:off x="6395640" y="1885153"/>
            <a:ext cx="500062" cy="50641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285749" y="4286250"/>
            <a:ext cx="214283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ятно 1 66"/>
          <p:cNvSpPr/>
          <p:nvPr/>
        </p:nvSpPr>
        <p:spPr>
          <a:xfrm>
            <a:off x="2968910" y="6047768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4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42" name="Picture 2" descr="D:\Сайт\Эмблема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297314" y="2105818"/>
            <a:ext cx="1667174" cy="1323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Мед. сестра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cs typeface="Times New Roman" panose="02020603050405020304" pitchFamily="18" charset="0"/>
              </a:rPr>
              <a:t>Сбор направлений на массаж</a:t>
            </a:r>
            <a:endParaRPr lang="ru-RU" sz="1050" dirty="0"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(180 -200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025468" y="182483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314393" y="2289176"/>
            <a:ext cx="15716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096643" y="3750462"/>
            <a:ext cx="1928825" cy="1357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Заместитель директора</a:t>
            </a:r>
          </a:p>
          <a:p>
            <a:pPr algn="ctr">
              <a:defRPr/>
            </a:pPr>
            <a:endParaRPr lang="ru-RU" sz="11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 smtClean="0"/>
              <a:t>Предоставление массажа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(10-15 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2327305" y="4331493"/>
            <a:ext cx="214283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>
            <a:off x="4750579" y="4321905"/>
            <a:ext cx="214283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13697" y="3423310"/>
            <a:ext cx="5715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7</a:t>
            </a:r>
            <a:endParaRPr lang="ru-RU" sz="900" b="1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5122716" y="3970929"/>
            <a:ext cx="1928813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095068" y="4786313"/>
            <a:ext cx="18573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7314393" y="2974931"/>
            <a:ext cx="1650095" cy="78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ятно 1 69"/>
          <p:cNvSpPr/>
          <p:nvPr/>
        </p:nvSpPr>
        <p:spPr>
          <a:xfrm>
            <a:off x="2950547" y="6318895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</a:rPr>
              <a:t>5</a:t>
            </a:r>
            <a:endParaRPr lang="ru-RU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0" name="Пятно 1 59"/>
          <p:cNvSpPr/>
          <p:nvPr/>
        </p:nvSpPr>
        <p:spPr>
          <a:xfrm>
            <a:off x="2953438" y="6604645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</a:rPr>
              <a:t>6</a:t>
            </a:r>
            <a:endParaRPr lang="ru-RU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71" name="Пятно 1 70"/>
          <p:cNvSpPr/>
          <p:nvPr/>
        </p:nvSpPr>
        <p:spPr>
          <a:xfrm>
            <a:off x="8570845" y="2693591"/>
            <a:ext cx="393643" cy="32940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2" name="Пятно 1 71"/>
          <p:cNvSpPr/>
          <p:nvPr/>
        </p:nvSpPr>
        <p:spPr>
          <a:xfrm>
            <a:off x="7228051" y="3091232"/>
            <a:ext cx="454804" cy="40653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6</a:t>
            </a:r>
          </a:p>
          <a:p>
            <a:pPr algn="ctr">
              <a:defRPr/>
            </a:pP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3" name="Пятно 1 72"/>
          <p:cNvSpPr/>
          <p:nvPr/>
        </p:nvSpPr>
        <p:spPr>
          <a:xfrm>
            <a:off x="4247292" y="4665851"/>
            <a:ext cx="571500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4" name="Пятно 1 73"/>
          <p:cNvSpPr/>
          <p:nvPr/>
        </p:nvSpPr>
        <p:spPr>
          <a:xfrm>
            <a:off x="6480029" y="4504626"/>
            <a:ext cx="571500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5" name="Пятно 1 74"/>
          <p:cNvSpPr/>
          <p:nvPr/>
        </p:nvSpPr>
        <p:spPr>
          <a:xfrm>
            <a:off x="4964862" y="4427378"/>
            <a:ext cx="571500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71802" y="1000108"/>
            <a:ext cx="3537570" cy="58477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Пирамида проблем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357166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(описание ситуации «как есть»)</a:t>
            </a: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 smtClean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0790631"/>
              </p:ext>
            </p:extLst>
          </p:nvPr>
        </p:nvGraphicFramePr>
        <p:xfrm>
          <a:off x="214282" y="2071678"/>
          <a:ext cx="5969602" cy="4459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364163" y="5157788"/>
            <a:ext cx="3094037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Проблемы, решение которых требуется на </a:t>
            </a:r>
            <a:r>
              <a:rPr lang="ru-RU" sz="1400" dirty="0" smtClean="0">
                <a:solidFill>
                  <a:schemeClr val="tx1"/>
                </a:solidFill>
              </a:rPr>
              <a:t>локальном и региональном </a:t>
            </a:r>
            <a:r>
              <a:rPr lang="ru-RU" sz="1400" dirty="0">
                <a:solidFill>
                  <a:schemeClr val="tx1"/>
                </a:solidFill>
              </a:rPr>
              <a:t>уровне </a:t>
            </a:r>
          </a:p>
        </p:txBody>
      </p:sp>
      <p:sp>
        <p:nvSpPr>
          <p:cNvPr id="101" name="Пятно 1 60"/>
          <p:cNvSpPr/>
          <p:nvPr/>
        </p:nvSpPr>
        <p:spPr>
          <a:xfrm>
            <a:off x="1403648" y="5295106"/>
            <a:ext cx="720502" cy="43973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4" name="Пятно 1 60"/>
          <p:cNvSpPr/>
          <p:nvPr/>
        </p:nvSpPr>
        <p:spPr>
          <a:xfrm>
            <a:off x="1763899" y="5940433"/>
            <a:ext cx="591329" cy="38257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96" name="Пятно 1 60"/>
          <p:cNvSpPr/>
          <p:nvPr/>
        </p:nvSpPr>
        <p:spPr>
          <a:xfrm>
            <a:off x="3836928" y="5252972"/>
            <a:ext cx="714380" cy="52400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" name="Пятно 1 60"/>
          <p:cNvSpPr/>
          <p:nvPr/>
        </p:nvSpPr>
        <p:spPr>
          <a:xfrm>
            <a:off x="3214678" y="4572008"/>
            <a:ext cx="501650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Пятно 1 60"/>
          <p:cNvSpPr/>
          <p:nvPr/>
        </p:nvSpPr>
        <p:spPr>
          <a:xfrm>
            <a:off x="3214678" y="5929330"/>
            <a:ext cx="693688" cy="52400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3" name="TextBox 66"/>
          <p:cNvSpPr txBox="1">
            <a:spLocks noChangeArrowheads="1"/>
          </p:cNvSpPr>
          <p:nvPr/>
        </p:nvSpPr>
        <p:spPr bwMode="auto">
          <a:xfrm>
            <a:off x="4078416" y="1931550"/>
            <a:ext cx="503555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Разноуровневое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(дошкольное, начальное общее)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уточнения данных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удаленности поликлиники</a:t>
            </a:r>
          </a:p>
          <a:p>
            <a:pPr marL="342900" indent="-342900">
              <a:lnSpc>
                <a:spcPct val="150000"/>
              </a:lnSpc>
              <a:buFontTx/>
              <a:buAutoNum type="arabicPeriod" startAt="2"/>
            </a:pPr>
            <a:r>
              <a:rPr lang="ru-RU" sz="1400" dirty="0">
                <a:latin typeface="Times New Roman" pitchFamily="16" charset="0"/>
                <a:cs typeface="Times New Roman" pitchFamily="16" charset="0"/>
              </a:rPr>
              <a:t>Не предоставлены оригиналы </a:t>
            </a: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документов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родителями (законными представителями) о офтальмологическом диагнозе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Изменение в учебном расписании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Отсутствие педиатра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месте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Заболевание детей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6281" y="2492896"/>
            <a:ext cx="1785938" cy="357188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15" name="Пятно 1 60"/>
          <p:cNvSpPr/>
          <p:nvPr/>
        </p:nvSpPr>
        <p:spPr>
          <a:xfrm>
            <a:off x="4644007" y="5776978"/>
            <a:ext cx="720155" cy="50179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Пятно 1 60"/>
          <p:cNvSpPr/>
          <p:nvPr/>
        </p:nvSpPr>
        <p:spPr>
          <a:xfrm>
            <a:off x="2355228" y="5155620"/>
            <a:ext cx="689969" cy="57922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02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950" y="613866"/>
            <a:ext cx="8686800" cy="8471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Анализ проблем процесса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108397" y="1885656"/>
            <a:ext cx="3367202" cy="6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</a:pPr>
            <a:r>
              <a:rPr lang="ru-RU" sz="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Разноуровневое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(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дошкольное, начальное общее)</a:t>
            </a: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4067944" y="1911277"/>
            <a:ext cx="311195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Разбить время осуществления массажа на первую и вторую половину дня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8260337" y="2060639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100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9" name="Стрелка: вправо 3"/>
          <p:cNvSpPr/>
          <p:nvPr/>
        </p:nvSpPr>
        <p:spPr>
          <a:xfrm>
            <a:off x="3500429" y="2085329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0" y="2569276"/>
            <a:ext cx="3500429" cy="57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процесса уточнения данных за счет удаленности поликлиники</a:t>
            </a: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475598" y="2570545"/>
            <a:ext cx="4446819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Заполнение форм по образцам на сайте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поликлинике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 удобное время и направление заполненных форм на электронный адрес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поликлиники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8249225" y="2778274"/>
            <a:ext cx="660660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90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8396" y="2660799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505646" y="278605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7835105" y="2855252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-581288" y="3538109"/>
            <a:ext cx="3478213" cy="3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Изменение учебного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 </a:t>
            </a: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8282562" y="3586138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0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1521" y="3571876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7883772" y="3571876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8314670" y="4302274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450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0621" y="4176862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4546883" y="4398209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7905144" y="4289466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875067" y="3498436"/>
            <a:ext cx="3000396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93000"/>
              </a:lnSpc>
              <a:buClr>
                <a:srgbClr val="000000"/>
              </a:buClr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 разрешенного решения</a:t>
            </a: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1200" b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Стрелка: вправо 3"/>
          <p:cNvSpPr/>
          <p:nvPr/>
        </p:nvSpPr>
        <p:spPr>
          <a:xfrm>
            <a:off x="7835106" y="205742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0615" y="4941168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33872" y="5733256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58496" y="4225462"/>
            <a:ext cx="47800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Не предоставлены оригиналы документов</a:t>
            </a: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родителями (законными представителями) о офтальмологическом диагнозе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16696" y="4273946"/>
            <a:ext cx="3218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latin typeface="Times New Roman" pitchFamily="16" charset="0"/>
                <a:cs typeface="Times New Roman" pitchFamily="16" charset="0"/>
              </a:rPr>
              <a:t>В электронном виде прикрепить копии  необходимых документов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54896" y="5009423"/>
            <a:ext cx="47800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Не предоставлены оригиналы документов</a:t>
            </a: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родителями (законными представителями) о офтальмологическом диагнозе</a:t>
            </a:r>
          </a:p>
        </p:txBody>
      </p:sp>
      <p:sp>
        <p:nvSpPr>
          <p:cNvPr id="37" name="Стрелка: вправо 3"/>
          <p:cNvSpPr/>
          <p:nvPr/>
        </p:nvSpPr>
        <p:spPr>
          <a:xfrm>
            <a:off x="4567117" y="5149130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41742" y="4969142"/>
            <a:ext cx="30003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Разработка памятки для родителей  о том, оригиналы каких документов необходимо предоставить</a:t>
            </a:r>
          </a:p>
        </p:txBody>
      </p:sp>
      <p:sp>
        <p:nvSpPr>
          <p:cNvPr id="42" name="Стрелка: вправо 3"/>
          <p:cNvSpPr/>
          <p:nvPr/>
        </p:nvSpPr>
        <p:spPr>
          <a:xfrm>
            <a:off x="7933208" y="509201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8314669" y="5068205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450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904937" y="5867693"/>
            <a:ext cx="478000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Отсутствие педиатра на рабочем месте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: вправо 3"/>
          <p:cNvSpPr/>
          <p:nvPr/>
        </p:nvSpPr>
        <p:spPr>
          <a:xfrm>
            <a:off x="4569316" y="5884402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04748" y="5749880"/>
            <a:ext cx="30003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Информирование через мессенджеры</a:t>
            </a:r>
          </a:p>
        </p:txBody>
      </p:sp>
      <p:sp>
        <p:nvSpPr>
          <p:cNvPr id="56" name="Стрелка: вправо 3"/>
          <p:cNvSpPr/>
          <p:nvPr/>
        </p:nvSpPr>
        <p:spPr>
          <a:xfrm>
            <a:off x="7933208" y="594121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TextBox 41"/>
          <p:cNvSpPr txBox="1">
            <a:spLocks noChangeArrowheads="1"/>
          </p:cNvSpPr>
          <p:nvPr/>
        </p:nvSpPr>
        <p:spPr bwMode="auto">
          <a:xfrm>
            <a:off x="8327927" y="5917405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60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61" name="TextBox 41"/>
          <p:cNvSpPr txBox="1">
            <a:spLocks noChangeArrowheads="1"/>
          </p:cNvSpPr>
          <p:nvPr/>
        </p:nvSpPr>
        <p:spPr bwMode="auto">
          <a:xfrm>
            <a:off x="8128508" y="6466587"/>
            <a:ext cx="946541" cy="29149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tx2"/>
                </a:solidFill>
              </a:rPr>
              <a:t>1150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  <p:pic>
        <p:nvPicPr>
          <p:cNvPr id="62" name="Picture 4" descr="D:\Инфо\33 школа сад\Булатова К.К\Лин-проекты\фото ЛИН-ПРОЕКТОВ\IMG-20210125-WA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03" y="110782"/>
            <a:ext cx="1659990" cy="12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Инфо\33 школа сад\Булатова К.К\Лин-проекты\фото ЛИН-ПРОЕКТОВ\IMG-20210125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22" y="165076"/>
            <a:ext cx="1541216" cy="11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14374" y="2071688"/>
            <a:ext cx="1785923" cy="1428750"/>
          </a:xfrm>
          <a:prstGeom prst="rect">
            <a:avLst/>
          </a:prstGeom>
          <a:solidFill>
            <a:srgbClr val="AFF7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Директор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ru-RU" sz="1000" dirty="0" smtClean="0"/>
          </a:p>
          <a:p>
            <a:pPr algn="ctr">
              <a:defRPr/>
            </a:pPr>
            <a:r>
              <a:rPr lang="ru-RU" sz="1000" dirty="0" smtClean="0"/>
              <a:t>Зачисление ребенка в МКОУ</a:t>
            </a:r>
            <a:endParaRPr lang="ru-RU" sz="9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ru-RU" sz="600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  <a:latin typeface="+mj-lt"/>
              </a:rPr>
              <a:t>(10-15 мин.) </a:t>
            </a:r>
            <a:endParaRPr lang="ru-RU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93211" y="2071688"/>
            <a:ext cx="1714501" cy="1357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Мед. сестра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cs typeface="Times New Roman" panose="02020603050405020304" pitchFamily="18" charset="0"/>
              </a:rPr>
              <a:t>Уточнение информации  </a:t>
            </a:r>
            <a:r>
              <a:rPr lang="ru-RU" sz="1000" dirty="0" smtClean="0">
                <a:cs typeface="Times New Roman" panose="02020603050405020304" pitchFamily="18" charset="0"/>
              </a:rPr>
              <a:t>по офтальмологическому диагнозу ребенка</a:t>
            </a: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(3-7 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1500" y="3786188"/>
            <a:ext cx="1571625" cy="12144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Мед. сестра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Составление графика проведения массажа по группам и классам</a:t>
            </a:r>
            <a:endParaRPr lang="ru-RU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(120-180 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745456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2105818"/>
            <a:ext cx="1823636" cy="1323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/>
              <a:t>Мед. сестра</a:t>
            </a:r>
            <a:endParaRPr lang="ru-RU" sz="700" b="1" dirty="0"/>
          </a:p>
          <a:p>
            <a:pPr algn="ctr">
              <a:defRPr/>
            </a:pPr>
            <a:endParaRPr lang="ru-RU" sz="800" b="1" dirty="0"/>
          </a:p>
          <a:p>
            <a:pPr algn="ctr">
              <a:defRPr/>
            </a:pPr>
            <a:r>
              <a:rPr lang="ru-RU" sz="1000" dirty="0" smtClean="0">
                <a:cs typeface="Times New Roman" panose="02020603050405020304" pitchFamily="18" charset="0"/>
              </a:rPr>
              <a:t>Обращение в поликлинику за направлениями на массаж</a:t>
            </a: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(10-12 часа)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5750" y="35004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5</a:t>
            </a:r>
            <a:endParaRPr lang="ru-RU" sz="9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641592" y="1775185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947035" y="1775185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103" name="Заголовок 1"/>
          <p:cNvSpPr>
            <a:spLocks noGrp="1"/>
          </p:cNvSpPr>
          <p:nvPr>
            <p:ph type="title"/>
          </p:nvPr>
        </p:nvSpPr>
        <p:spPr>
          <a:xfrm>
            <a:off x="-593179" y="300927"/>
            <a:ext cx="10044608" cy="10715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  <a:latin typeface="Franklin Gothic Medium" pitchFamily="34" charset="0"/>
              </a:rPr>
              <a:t>Карта целевого состояния процесса</a:t>
            </a:r>
            <a:br>
              <a:rPr lang="ru-RU" sz="1800" b="1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1800" i="1" dirty="0"/>
              <a:t>«Оптимизация процесса предоставления 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массажа </a:t>
            </a:r>
            <a:r>
              <a:rPr lang="ru-RU" sz="1800" i="1" dirty="0"/>
              <a:t>для детей с ОВЗ»</a:t>
            </a:r>
            <a:endParaRPr lang="ru-RU" sz="1800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541588" y="2642394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14375" y="3071813"/>
            <a:ext cx="15001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000375" y="3071813"/>
            <a:ext cx="14287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4689418" y="2661443"/>
            <a:ext cx="257617" cy="1778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71500" y="4786313"/>
            <a:ext cx="1571625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786050" y="3714750"/>
            <a:ext cx="1928825" cy="13573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Заместитель директора</a:t>
            </a:r>
          </a:p>
          <a:p>
            <a:pPr algn="ctr">
              <a:defRPr/>
            </a:pPr>
            <a:endParaRPr lang="ru-RU" sz="11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 smtClean="0"/>
              <a:t>Согласование графика с расписанием занятий обучающихся</a:t>
            </a: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(60-90 </a:t>
            </a:r>
            <a:r>
              <a:rPr lang="ru-RU" sz="9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7025468" y="2642394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857500" y="4714875"/>
            <a:ext cx="18573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355842" y="3500438"/>
            <a:ext cx="5715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6</a:t>
            </a:r>
            <a:endParaRPr lang="ru-RU" sz="900" b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095068" y="2287588"/>
            <a:ext cx="178593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1" name="TextBox 66"/>
          <p:cNvSpPr txBox="1">
            <a:spLocks noChangeArrowheads="1"/>
          </p:cNvSpPr>
          <p:nvPr/>
        </p:nvSpPr>
        <p:spPr bwMode="auto">
          <a:xfrm>
            <a:off x="3283450" y="5515190"/>
            <a:ext cx="6110489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 в учебном расписании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детей</a:t>
            </a:r>
          </a:p>
          <a:p>
            <a:pPr marL="342900" indent="-342900">
              <a:lnSpc>
                <a:spcPct val="150000"/>
              </a:lnSpc>
            </a:pPr>
            <a:endParaRPr lang="ru-RU" sz="1100" dirty="0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71500" y="4000500"/>
            <a:ext cx="15716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714375" y="2286000"/>
            <a:ext cx="15113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000375" y="2286000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109764" y="2973343"/>
            <a:ext cx="178593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2857500" y="4000500"/>
            <a:ext cx="1928813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64359" y="2135547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ВХОД</a:t>
            </a:r>
            <a:endParaRPr lang="ru-RU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7135798" y="3714752"/>
            <a:ext cx="222264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ВЫХОД</a:t>
            </a:r>
            <a:endParaRPr lang="ru-RU" b="1" dirty="0"/>
          </a:p>
        </p:txBody>
      </p:sp>
      <p:sp>
        <p:nvSpPr>
          <p:cNvPr id="120" name="Пятно 1 119"/>
          <p:cNvSpPr/>
          <p:nvPr/>
        </p:nvSpPr>
        <p:spPr>
          <a:xfrm>
            <a:off x="4021187" y="5518197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3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285749" y="4286250"/>
            <a:ext cx="214283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2" name="Picture 2" descr="D:\Сайт\Эмблема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297314" y="2105818"/>
            <a:ext cx="1667174" cy="1323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Мед. сестра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cs typeface="Times New Roman" panose="02020603050405020304" pitchFamily="18" charset="0"/>
              </a:rPr>
              <a:t>Сбор направлений на массаж</a:t>
            </a:r>
            <a:endParaRPr lang="ru-RU" sz="1050" dirty="0"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(60-190 мин</a:t>
            </a:r>
            <a:r>
              <a:rPr lang="ru-RU" sz="900" dirty="0">
                <a:solidFill>
                  <a:schemeClr val="tx1"/>
                </a:solidFill>
              </a:rPr>
              <a:t>.)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025468" y="182483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314393" y="2289176"/>
            <a:ext cx="15716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096643" y="3750462"/>
            <a:ext cx="1928825" cy="1357324"/>
          </a:xfrm>
          <a:prstGeom prst="rect">
            <a:avLst/>
          </a:prstGeom>
          <a:solidFill>
            <a:srgbClr val="AFF7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Заместитель директора</a:t>
            </a:r>
          </a:p>
          <a:p>
            <a:pPr algn="ctr">
              <a:defRPr/>
            </a:pPr>
            <a:endParaRPr lang="ru-RU" sz="11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 smtClean="0"/>
              <a:t>Предоставление массажа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(10-15 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2327305" y="4331493"/>
            <a:ext cx="214283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>
            <a:off x="4750579" y="4321905"/>
            <a:ext cx="214283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ятно 1 55"/>
          <p:cNvSpPr/>
          <p:nvPr/>
        </p:nvSpPr>
        <p:spPr>
          <a:xfrm>
            <a:off x="6702700" y="3376944"/>
            <a:ext cx="428625" cy="5000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913697" y="3423310"/>
            <a:ext cx="5715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7</a:t>
            </a:r>
            <a:endParaRPr lang="ru-RU" sz="900" b="1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5122716" y="3970929"/>
            <a:ext cx="1928813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095068" y="4786313"/>
            <a:ext cx="18573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7314393" y="2974931"/>
            <a:ext cx="1650095" cy="78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ятно 1 69"/>
          <p:cNvSpPr/>
          <p:nvPr/>
        </p:nvSpPr>
        <p:spPr>
          <a:xfrm>
            <a:off x="4021187" y="5910700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</a:rPr>
              <a:t>5</a:t>
            </a:r>
            <a:endParaRPr lang="ru-RU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755" y="5631434"/>
            <a:ext cx="192882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изменилось</a:t>
            </a:r>
            <a:endParaRPr lang="ru-RU" dirty="0"/>
          </a:p>
        </p:txBody>
      </p:sp>
      <p:sp>
        <p:nvSpPr>
          <p:cNvPr id="76" name="Пятно 1 75"/>
          <p:cNvSpPr/>
          <p:nvPr/>
        </p:nvSpPr>
        <p:spPr>
          <a:xfrm>
            <a:off x="6480029" y="4504626"/>
            <a:ext cx="571500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755" y="6196450"/>
            <a:ext cx="1967213" cy="369332"/>
          </a:xfrm>
          <a:prstGeom prst="rect">
            <a:avLst/>
          </a:prstGeom>
          <a:solidFill>
            <a:srgbClr val="AFF7FF"/>
          </a:solidFill>
          <a:ln>
            <a:solidFill>
              <a:srgbClr val="0028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Изменилось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-1217113" y="5203935"/>
            <a:ext cx="45005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ВПП </a:t>
            </a: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 =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853-1217 мин.</a:t>
            </a:r>
            <a:endParaRPr lang="ru-RU" sz="14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26317"/>
              </p:ext>
            </p:extLst>
          </p:nvPr>
        </p:nvGraphicFramePr>
        <p:xfrm>
          <a:off x="285720" y="1142982"/>
          <a:ext cx="8501122" cy="533059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32780"/>
                <a:gridCol w="2553434"/>
                <a:gridCol w="1750231"/>
                <a:gridCol w="2964677"/>
              </a:tblGrid>
              <a:tr h="471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529020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50000"/>
                        </a:lnSpc>
                      </a:pP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Разноуровневое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(дошкольное, начальное общее)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Составить график   осуществления массажа на первую и вторую половину дня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процесса уточнения данных за счет удаленности поликлиники</a:t>
                      </a:r>
                    </a:p>
                    <a:p>
                      <a:pPr lvl="0" algn="ctr">
                        <a:defRPr/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Заполнение форм по образцам на сайте поликлинике в удобное время и направление заполненных форм на электронный адрес поликлиники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6" cstate="print"/>
          <a:srcRect t="20510"/>
          <a:stretch/>
        </p:blipFill>
        <p:spPr bwMode="auto">
          <a:xfrm>
            <a:off x="6012160" y="4293096"/>
            <a:ext cx="2592288" cy="20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D:\Инфо\33 школа сад\Булатова К.К\Лин-проекты\фото ЛИН-ПРОЕКТОВ\IMG-20210125-WA002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8"/>
          <a:stretch/>
        </p:blipFill>
        <p:spPr bwMode="auto">
          <a:xfrm>
            <a:off x="1619672" y="2159018"/>
            <a:ext cx="2277021" cy="12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:\Инфо\33 школа сад\Булатова К.К\Лин-проекты\фото ЛИН-ПРОЕКТОВ\IMG-20210125-WA00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95844"/>
            <a:ext cx="2360712" cy="17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Инфо\33 школа сад\Булатова К.К\Лин-проекты\фото ЛИН-ПРОЕКТОВ\IMG-20210125-WA00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42560"/>
            <a:ext cx="1584176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2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992353"/>
              </p:ext>
            </p:extLst>
          </p:nvPr>
        </p:nvGraphicFramePr>
        <p:xfrm>
          <a:off x="251520" y="1556792"/>
          <a:ext cx="8501122" cy="300039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32780"/>
                <a:gridCol w="2553434"/>
                <a:gridCol w="1750231"/>
                <a:gridCol w="2964677"/>
              </a:tblGrid>
              <a:tr h="471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529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6" charset="0"/>
                          <a:cs typeface="Times New Roman" pitchFamily="16" charset="0"/>
                        </a:rPr>
                        <a:t>Отсутствие педиатра на рабочем месте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Информирование через мессенджеры</a:t>
                      </a: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Picture 5" descr="D:\Инфо\33 школа сад\Булатова К.К\Лин-проекты\фото ЛИН-ПРОЕКТОВ\IMG-20210125-WA00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1"/>
          <a:stretch/>
        </p:blipFill>
        <p:spPr bwMode="auto">
          <a:xfrm>
            <a:off x="1782409" y="2276872"/>
            <a:ext cx="1882896" cy="16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Инфо\33 школа сад\Булатова К.К\Лин-проекты\фото ЛИН-ПРОЕКТОВ\IMG-20210125-WA00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1584176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17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12006</TotalTime>
  <Words>700</Words>
  <Application>Microsoft Office PowerPoint</Application>
  <PresentationFormat>Экран (4:3)</PresentationFormat>
  <Paragraphs>238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think-cell Slide</vt:lpstr>
      <vt:lpstr>«Оптимизация процесса предоставления массажа  для детей с ОВЗ» </vt:lpstr>
      <vt:lpstr>Команда проекта</vt:lpstr>
      <vt:lpstr>Паспорт проекта  </vt:lpstr>
      <vt:lpstr>Карта текущего состояния процесса «Оптимизация процесса предоставления   массажа для детей с ОВЗ»</vt:lpstr>
      <vt:lpstr>Пирамида проблем</vt:lpstr>
      <vt:lpstr>Анализ проблем процесса  </vt:lpstr>
      <vt:lpstr>Карта целевого состояния процесса «Оптимизация процесса предоставления   массажа для детей с ОВЗ»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Приглашаем  к сотрудничеству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1</cp:lastModifiedBy>
  <cp:revision>722</cp:revision>
  <cp:lastPrinted>2022-05-06T07:18:56Z</cp:lastPrinted>
  <dcterms:created xsi:type="dcterms:W3CDTF">2007-01-29T08:57:19Z</dcterms:created>
  <dcterms:modified xsi:type="dcterms:W3CDTF">2022-05-06T08:06:52Z</dcterms:modified>
</cp:coreProperties>
</file>